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56" r:id="rId3"/>
    <p:sldId id="270" r:id="rId4"/>
    <p:sldId id="273" r:id="rId5"/>
    <p:sldId id="277" r:id="rId6"/>
    <p:sldId id="278" r:id="rId7"/>
    <p:sldId id="279" r:id="rId8"/>
    <p:sldId id="280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</p:sldIdLst>
  <p:sldSz cx="9144000" cy="6858000" type="letter"/>
  <p:notesSz cx="6858000" cy="9144000"/>
  <p:defaultTextStyle>
    <a:defPPr>
      <a:defRPr lang="en-US"/>
    </a:defPPr>
    <a:lvl1pPr marL="0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8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88278" autoAdjust="0"/>
  </p:normalViewPr>
  <p:slideViewPr>
    <p:cSldViewPr>
      <p:cViewPr>
        <p:scale>
          <a:sx n="75" d="100"/>
          <a:sy n="75" d="100"/>
        </p:scale>
        <p:origin x="-1336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6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351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3BDF5-7C29-4EB0-AC7D-205B807B855D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244EE-FA77-4E0D-AAFC-F22CF1487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1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8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244EE-FA77-4E0D-AAFC-F22CF1487C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79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244EE-FA77-4E0D-AAFC-F22CF1487C2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4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1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2" indent="0" algn="l">
              <a:buNone/>
              <a:defRPr sz="2400">
                <a:solidFill>
                  <a:schemeClr val="tx2"/>
                </a:solidFill>
              </a:defRPr>
            </a:lvl1pPr>
            <a:lvl2pPr marL="457159" indent="0" algn="ctr">
              <a:buNone/>
            </a:lvl2pPr>
            <a:lvl3pPr marL="914318" indent="0" algn="ctr">
              <a:buNone/>
            </a:lvl3pPr>
            <a:lvl4pPr marL="1371477" indent="0" algn="ctr">
              <a:buNone/>
            </a:lvl4pPr>
            <a:lvl5pPr marL="1828637" indent="0" algn="ctr">
              <a:buNone/>
            </a:lvl5pPr>
            <a:lvl6pPr marL="2285797" indent="0" algn="ctr">
              <a:buNone/>
            </a:lvl6pPr>
            <a:lvl7pPr marL="2742956" indent="0" algn="ctr">
              <a:buNone/>
            </a:lvl7pPr>
            <a:lvl8pPr marL="3200115" indent="0" algn="ctr">
              <a:buNone/>
            </a:lvl8pPr>
            <a:lvl9pPr marL="3657274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043124C-B6C6-48D7-BCB9-108657F7FDD0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A1C7C4A-3189-48E4-8111-7C6958D8C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124C-B6C6-48D7-BCB9-108657F7FDD0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7C4A-3189-48E4-8111-7C6958D8C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124C-B6C6-48D7-BCB9-108657F7FDD0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7C4A-3189-48E4-8111-7C6958D8C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124C-B6C6-48D7-BCB9-108657F7FDD0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7C4A-3189-48E4-8111-7C6958D8C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9"/>
            <a:ext cx="7772400" cy="1509712"/>
          </a:xfrm>
        </p:spPr>
        <p:txBody>
          <a:bodyPr anchor="t"/>
          <a:lstStyle>
            <a:lvl1pPr marL="45716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124C-B6C6-48D7-BCB9-108657F7FDD0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7C4A-3189-48E4-8111-7C6958D8C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124C-B6C6-48D7-BCB9-108657F7FDD0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7C4A-3189-48E4-8111-7C6958D8C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16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16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5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43124C-B6C6-48D7-BCB9-108657F7FDD0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1C7C4A-3189-48E4-8111-7C6958D8C4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043124C-B6C6-48D7-BCB9-108657F7FDD0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A1C7C4A-3189-48E4-8111-7C6958D8C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124C-B6C6-48D7-BCB9-108657F7FDD0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7C4A-3189-48E4-8111-7C6958D8C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3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124C-B6C6-48D7-BCB9-108657F7FDD0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7C4A-3189-48E4-8111-7C6958D8C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16" tIns="0" rIns="45716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16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124C-B6C6-48D7-BCB9-108657F7FDD0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7C4A-3189-48E4-8111-7C6958D8C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5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9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8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6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lIns="91432" tIns="45716" rIns="91432" bIns="45716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5"/>
            <a:ext cx="8229600" cy="4325112"/>
          </a:xfrm>
          <a:prstGeom prst="rect">
            <a:avLst/>
          </a:prstGeom>
        </p:spPr>
        <p:txBody>
          <a:bodyPr vert="horz" lIns="91432" tIns="45716" rIns="91432" bIns="45716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7" y="612648"/>
            <a:ext cx="957264" cy="457200"/>
          </a:xfrm>
          <a:prstGeom prst="rect">
            <a:avLst/>
          </a:prstGeom>
        </p:spPr>
        <p:txBody>
          <a:bodyPr vert="horz" lIns="91432" tIns="45716" rIns="91432" bIns="45716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043124C-B6C6-48D7-BCB9-108657F7FDD0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 lIns="91432" tIns="45716" rIns="91432" bIns="45716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lIns="91432" tIns="45716" rIns="91432" bIns="45716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A1C7C4A-3189-48E4-8111-7C6958D8C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28" indent="-256009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10" indent="-246866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461" indent="-219437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471" indent="-201150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765" indent="-182863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201" indent="-182863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637" indent="-182863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787" indent="-182863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080" indent="-182863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A: 1-</a:t>
            </a:r>
            <a:r>
              <a:rPr lang="en-US" dirty="0" smtClean="0"/>
              <a:t>23/</a:t>
            </a:r>
            <a:r>
              <a:rPr lang="en-US" dirty="0" smtClean="0"/>
              <a:t>B: 1-</a:t>
            </a:r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533400" y="2286000"/>
            <a:ext cx="8458200" cy="3539430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marL="514304" indent="-514304">
              <a:buFont typeface="+mj-lt"/>
              <a:buAutoNum type="arabicPeriod"/>
            </a:pPr>
            <a:r>
              <a:rPr lang="en-US" sz="3200" dirty="0"/>
              <a:t>Get a textbook from the bookcase</a:t>
            </a:r>
          </a:p>
          <a:p>
            <a:pPr marL="514304" indent="-514304">
              <a:buFont typeface="+mj-lt"/>
              <a:buAutoNum type="arabicPeriod"/>
            </a:pPr>
            <a:r>
              <a:rPr lang="en-US" sz="3200" dirty="0"/>
              <a:t>Read pages 10-15</a:t>
            </a:r>
          </a:p>
          <a:p>
            <a:pPr marL="514304" indent="-514304">
              <a:buFont typeface="+mj-lt"/>
              <a:buAutoNum type="arabicPeriod"/>
            </a:pPr>
            <a:r>
              <a:rPr lang="en-US" sz="3200" dirty="0"/>
              <a:t>Then describe each of Utah’s 3 land regions. </a:t>
            </a:r>
            <a:r>
              <a:rPr lang="en-US" sz="3200" b="1" dirty="0"/>
              <a:t>(2 sentences for each region)</a:t>
            </a:r>
          </a:p>
          <a:p>
            <a:pPr marL="514304" indent="-514304">
              <a:buFont typeface="+mj-lt"/>
              <a:buAutoNum type="arabicPeriod"/>
            </a:pPr>
            <a:endParaRPr lang="en-US" sz="3200" b="1" dirty="0"/>
          </a:p>
          <a:p>
            <a:pPr marL="971464" lvl="1" indent="-514304">
              <a:buFont typeface="+mj-lt"/>
              <a:buAutoNum type="arabicPeriod"/>
            </a:pPr>
            <a:r>
              <a:rPr lang="en-US" sz="3200" b="1" dirty="0"/>
              <a:t>You Have 12 Minutes… Work Hard!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38" t="-328" r="-195" b="-290"/>
          <a:stretch/>
        </p:blipFill>
        <p:spPr>
          <a:xfrm>
            <a:off x="76201" y="1371601"/>
            <a:ext cx="9025467" cy="4530361"/>
          </a:xfrm>
        </p:spPr>
      </p:pic>
    </p:spTree>
    <p:extLst>
      <p:ext uri="{BB962C8B-B14F-4D97-AF65-F5344CB8AC3E}">
        <p14:creationId xmlns:p14="http://schemas.microsoft.com/office/powerpoint/2010/main" val="322456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29-6-5-4-3-2-1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it means</a:t>
            </a:r>
          </a:p>
          <a:p>
            <a:endParaRPr lang="en-US" dirty="0"/>
          </a:p>
          <a:p>
            <a:r>
              <a:rPr lang="en-US" dirty="0" smtClean="0"/>
              <a:t>How to remember</a:t>
            </a:r>
          </a:p>
          <a:p>
            <a:endParaRPr lang="en-US" dirty="0"/>
          </a:p>
          <a:p>
            <a:r>
              <a:rPr lang="en-US" dirty="0" smtClean="0"/>
              <a:t>Break it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9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5052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29 – Counties </a:t>
            </a:r>
            <a:br>
              <a:rPr lang="en-US" dirty="0" smtClean="0"/>
            </a:br>
            <a:r>
              <a:rPr lang="en-US" dirty="0" smtClean="0"/>
              <a:t>in Utah</a:t>
            </a:r>
            <a:endParaRPr lang="en-US" dirty="0"/>
          </a:p>
        </p:txBody>
      </p:sp>
      <p:pic>
        <p:nvPicPr>
          <p:cNvPr id="4" name="Content Placeholder 3" descr="utah-county-map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" r="-1017"/>
          <a:stretch/>
        </p:blipFill>
        <p:spPr>
          <a:xfrm>
            <a:off x="4174068" y="717420"/>
            <a:ext cx="4665133" cy="5988181"/>
          </a:xfrm>
        </p:spPr>
      </p:pic>
      <p:sp>
        <p:nvSpPr>
          <p:cNvPr id="3" name="TextBox 2"/>
          <p:cNvSpPr txBox="1"/>
          <p:nvPr/>
        </p:nvSpPr>
        <p:spPr>
          <a:xfrm>
            <a:off x="228600" y="2895601"/>
            <a:ext cx="3657600" cy="304698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285724" indent="-285724">
              <a:buFont typeface="Arial"/>
              <a:buChar char="•"/>
            </a:pPr>
            <a:r>
              <a:rPr lang="en-US" sz="3200" dirty="0"/>
              <a:t>Follow the instructions on the top of the page with the Counties of Utah Map</a:t>
            </a:r>
          </a:p>
        </p:txBody>
      </p:sp>
    </p:spTree>
    <p:extLst>
      <p:ext uri="{BB962C8B-B14F-4D97-AF65-F5344CB8AC3E}">
        <p14:creationId xmlns:p14="http://schemas.microsoft.com/office/powerpoint/2010/main" val="138607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6 – States Surrounding Utah</a:t>
            </a:r>
            <a:endParaRPr lang="en-US" dirty="0"/>
          </a:p>
        </p:txBody>
      </p:sp>
      <p:pic>
        <p:nvPicPr>
          <p:cNvPr id="4" name="Content Placeholder 3" descr="us-west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7" b="75200" l="30571" r="99143">
                        <a14:foregroundMark x1="38286" y1="8533" x2="38286" y2="8533"/>
                        <a14:foregroundMark x1="92857" y1="30933" x2="92857" y2="30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85" t="1363" r="82" b="24767"/>
          <a:stretch/>
        </p:blipFill>
        <p:spPr>
          <a:xfrm>
            <a:off x="2819400" y="2057401"/>
            <a:ext cx="4038600" cy="4590374"/>
          </a:xfrm>
          <a:solidFill>
            <a:schemeClr val="bg1"/>
          </a:solidFill>
        </p:spPr>
      </p:pic>
      <p:grpSp>
        <p:nvGrpSpPr>
          <p:cNvPr id="20" name="Group 19"/>
          <p:cNvGrpSpPr/>
          <p:nvPr/>
        </p:nvGrpSpPr>
        <p:grpSpPr>
          <a:xfrm>
            <a:off x="2633657" y="2048939"/>
            <a:ext cx="4148143" cy="4307684"/>
            <a:chOff x="2633657" y="2048938"/>
            <a:chExt cx="4148143" cy="4307684"/>
          </a:xfrm>
        </p:grpSpPr>
        <p:sp>
          <p:nvSpPr>
            <p:cNvPr id="5" name="Rectangle 4"/>
            <p:cNvSpPr/>
            <p:nvPr/>
          </p:nvSpPr>
          <p:spPr>
            <a:xfrm>
              <a:off x="4953000" y="2209800"/>
              <a:ext cx="18288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95600" y="2057400"/>
              <a:ext cx="1295400" cy="175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850706">
              <a:off x="2633657" y="3518130"/>
              <a:ext cx="899313" cy="1928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74793">
              <a:off x="3606350" y="2048938"/>
              <a:ext cx="838200" cy="935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9277321">
              <a:off x="3102431" y="4613745"/>
              <a:ext cx="862472" cy="1330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277763">
              <a:off x="4948417" y="2690111"/>
              <a:ext cx="1729879" cy="7464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850706">
              <a:off x="3368769" y="5499805"/>
              <a:ext cx="838200" cy="856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850706">
              <a:off x="3468362" y="2598798"/>
              <a:ext cx="838200" cy="1211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6200000">
              <a:off x="4800600" y="2209800"/>
              <a:ext cx="533401" cy="685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21130127">
              <a:off x="4833660" y="2603188"/>
              <a:ext cx="838200" cy="542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9932423">
              <a:off x="4713490" y="2453303"/>
              <a:ext cx="838200" cy="487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753205">
              <a:off x="3520123" y="2838704"/>
              <a:ext cx="838200" cy="469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228533">
              <a:off x="4718773" y="3062622"/>
              <a:ext cx="8382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 rot="850706">
              <a:off x="4649888" y="2539257"/>
              <a:ext cx="838200" cy="1180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04800" y="1981201"/>
            <a:ext cx="3276600" cy="470898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285724" indent="-285724">
              <a:buFontTx/>
              <a:buChar char="-"/>
            </a:pPr>
            <a:r>
              <a:rPr lang="en-US" sz="2800" dirty="0"/>
              <a:t>Idaho</a:t>
            </a:r>
          </a:p>
          <a:p>
            <a:pPr marL="285724" indent="-285724">
              <a:buFontTx/>
              <a:buChar char="-"/>
            </a:pPr>
            <a:r>
              <a:rPr lang="en-US" sz="2800" dirty="0"/>
              <a:t>Wyoming</a:t>
            </a:r>
          </a:p>
          <a:p>
            <a:pPr marL="285724" indent="-285724">
              <a:buFontTx/>
              <a:buChar char="-"/>
            </a:pPr>
            <a:r>
              <a:rPr lang="en-US" sz="2800" dirty="0"/>
              <a:t>Colorado</a:t>
            </a:r>
          </a:p>
          <a:p>
            <a:pPr marL="285724" indent="-285724">
              <a:buFontTx/>
              <a:buChar char="-"/>
            </a:pPr>
            <a:r>
              <a:rPr lang="en-US" sz="2800" dirty="0"/>
              <a:t>New Mexico</a:t>
            </a:r>
          </a:p>
          <a:p>
            <a:pPr marL="285724" indent="-285724">
              <a:buFontTx/>
              <a:buChar char="-"/>
            </a:pPr>
            <a:r>
              <a:rPr lang="en-US" sz="2800" dirty="0"/>
              <a:t>Arizona</a:t>
            </a:r>
          </a:p>
          <a:p>
            <a:pPr marL="285724" indent="-285724">
              <a:buFontTx/>
              <a:buChar char="-"/>
            </a:pPr>
            <a:r>
              <a:rPr lang="en-US" sz="2800" dirty="0"/>
              <a:t>Nevada</a:t>
            </a:r>
          </a:p>
          <a:p>
            <a:pPr marL="285724" indent="-285724">
              <a:buFontTx/>
              <a:buChar char="-"/>
            </a:pPr>
            <a:endParaRPr lang="en-US" sz="3200" dirty="0"/>
          </a:p>
          <a:p>
            <a:pPr marL="285724" indent="-285724">
              <a:buFontTx/>
              <a:buChar char="-"/>
            </a:pPr>
            <a:r>
              <a:rPr lang="en-US" sz="2000" b="1" dirty="0"/>
              <a:t>Label each on the map provided in your Unit 1 Packet and color each with a different color.</a:t>
            </a:r>
          </a:p>
        </p:txBody>
      </p:sp>
    </p:spTree>
    <p:extLst>
      <p:ext uri="{BB962C8B-B14F-4D97-AF65-F5344CB8AC3E}">
        <p14:creationId xmlns:p14="http://schemas.microsoft.com/office/powerpoint/2010/main" val="39843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tional Parks Map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9" t="5544" r="10667" b="7541"/>
          <a:stretch/>
        </p:blipFill>
        <p:spPr>
          <a:xfrm>
            <a:off x="228600" y="1250775"/>
            <a:ext cx="4834467" cy="5327261"/>
          </a:xfrm>
        </p:spPr>
      </p:pic>
      <p:sp>
        <p:nvSpPr>
          <p:cNvPr id="5" name="Rectangle 4"/>
          <p:cNvSpPr/>
          <p:nvPr/>
        </p:nvSpPr>
        <p:spPr>
          <a:xfrm>
            <a:off x="2895600" y="1143000"/>
            <a:ext cx="2209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143000"/>
            <a:ext cx="4343400" cy="10668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5 – Utah’s National Parks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5400000">
            <a:off x="3651883" y="3009900"/>
            <a:ext cx="28194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4457700" y="5448300"/>
            <a:ext cx="12954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1409001">
            <a:off x="4489188" y="2063793"/>
            <a:ext cx="300098" cy="251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5800" y="2438400"/>
            <a:ext cx="1524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19400" y="1219200"/>
            <a:ext cx="16764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81600" y="2102109"/>
            <a:ext cx="3581400" cy="483209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285724" indent="-285724">
              <a:buFont typeface="Arial"/>
              <a:buChar char="•"/>
            </a:pPr>
            <a:r>
              <a:rPr lang="en-US" sz="3200" dirty="0"/>
              <a:t>Zion</a:t>
            </a:r>
          </a:p>
          <a:p>
            <a:pPr marL="285724" indent="-285724">
              <a:buFont typeface="Arial"/>
              <a:buChar char="•"/>
            </a:pPr>
            <a:r>
              <a:rPr lang="en-US" sz="3200" dirty="0"/>
              <a:t>Bryce Canyon</a:t>
            </a:r>
          </a:p>
          <a:p>
            <a:pPr marL="285724" indent="-285724">
              <a:buFont typeface="Arial"/>
              <a:buChar char="•"/>
            </a:pPr>
            <a:r>
              <a:rPr lang="en-US" sz="3200" dirty="0"/>
              <a:t>Capitol Reef</a:t>
            </a:r>
          </a:p>
          <a:p>
            <a:pPr marL="285724" indent="-285724">
              <a:buFont typeface="Arial"/>
              <a:buChar char="•"/>
            </a:pPr>
            <a:r>
              <a:rPr lang="en-US" sz="3200" dirty="0"/>
              <a:t>Canyon Lands</a:t>
            </a:r>
          </a:p>
          <a:p>
            <a:pPr marL="285724" indent="-285724">
              <a:buFont typeface="Arial"/>
              <a:buChar char="•"/>
            </a:pPr>
            <a:r>
              <a:rPr lang="en-US" sz="3200" dirty="0"/>
              <a:t>Arches</a:t>
            </a:r>
          </a:p>
          <a:p>
            <a:pPr marL="285724" indent="-285724">
              <a:buFont typeface="Arial"/>
              <a:buChar char="•"/>
            </a:pPr>
            <a:endParaRPr lang="en-US" sz="3200" dirty="0"/>
          </a:p>
          <a:p>
            <a:pPr marL="285724" indent="-285724">
              <a:buFont typeface="Arial"/>
              <a:buChar char="•"/>
            </a:pPr>
            <a:r>
              <a:rPr lang="en-US" sz="2800" b="1" dirty="0"/>
              <a:t>Label Each in your Unit 1 Map Packet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793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4 – Physical Features of Utah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to Page 25 in the textbook</a:t>
            </a:r>
          </a:p>
          <a:p>
            <a:endParaRPr lang="en-US" dirty="0"/>
          </a:p>
          <a:p>
            <a:r>
              <a:rPr lang="en-US" dirty="0" smtClean="0"/>
              <a:t>Find 4 Physical Features (mountains, etc.) in Utah and label them in their correct location on the map provided in your Unit 1 Packet.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Utah’s 3 Land Regions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2228088"/>
            <a:ext cx="3733800" cy="4325112"/>
          </a:xfrm>
        </p:spPr>
        <p:txBody>
          <a:bodyPr/>
          <a:lstStyle/>
          <a:p>
            <a:r>
              <a:rPr lang="en-US" dirty="0" smtClean="0"/>
              <a:t>1. Rocky Mountain</a:t>
            </a:r>
          </a:p>
          <a:p>
            <a:endParaRPr lang="en-US" dirty="0"/>
          </a:p>
          <a:p>
            <a:r>
              <a:rPr lang="en-US" dirty="0" smtClean="0"/>
              <a:t>2. </a:t>
            </a:r>
            <a:r>
              <a:rPr lang="en-US" dirty="0"/>
              <a:t>Great Basin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3. Colorado Plateau</a:t>
            </a:r>
          </a:p>
        </p:txBody>
      </p:sp>
      <p:pic>
        <p:nvPicPr>
          <p:cNvPr id="5" name="Picture 3" descr="Slide2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" t="45719" r="54588" b="11734"/>
          <a:stretch/>
        </p:blipFill>
        <p:spPr bwMode="auto">
          <a:xfrm>
            <a:off x="4114801" y="2438401"/>
            <a:ext cx="4752421" cy="3826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89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The Rocky Mountain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5"/>
            <a:ext cx="3657600" cy="4325112"/>
          </a:xfrm>
        </p:spPr>
        <p:txBody>
          <a:bodyPr/>
          <a:lstStyle/>
          <a:p>
            <a:r>
              <a:rPr lang="en-US" dirty="0" smtClean="0"/>
              <a:t>Snow provides water</a:t>
            </a:r>
          </a:p>
          <a:p>
            <a:endParaRPr lang="en-US" dirty="0"/>
          </a:p>
          <a:p>
            <a:r>
              <a:rPr lang="en-US" dirty="0" smtClean="0"/>
              <a:t>Recreation</a:t>
            </a:r>
          </a:p>
          <a:p>
            <a:endParaRPr lang="en-US" dirty="0"/>
          </a:p>
          <a:p>
            <a:r>
              <a:rPr lang="en-US" dirty="0" smtClean="0"/>
              <a:t>Coal, Copper and other minerals</a:t>
            </a:r>
          </a:p>
        </p:txBody>
      </p:sp>
      <p:pic>
        <p:nvPicPr>
          <p:cNvPr id="5" name="Picture 3" descr="Slide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45261" r="55029" b="11536"/>
          <a:stretch/>
        </p:blipFill>
        <p:spPr bwMode="auto">
          <a:xfrm>
            <a:off x="4164186" y="2362200"/>
            <a:ext cx="4751214" cy="3901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17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The Great Basin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5"/>
            <a:ext cx="3505200" cy="4325112"/>
          </a:xfrm>
        </p:spPr>
        <p:txBody>
          <a:bodyPr/>
          <a:lstStyle/>
          <a:p>
            <a:r>
              <a:rPr lang="en-US" dirty="0" smtClean="0"/>
              <a:t>Large, dry desert</a:t>
            </a:r>
          </a:p>
          <a:p>
            <a:endParaRPr lang="en-US" dirty="0"/>
          </a:p>
          <a:p>
            <a:r>
              <a:rPr lang="en-US" dirty="0" smtClean="0"/>
              <a:t>Most cities on edge</a:t>
            </a:r>
          </a:p>
          <a:p>
            <a:endParaRPr lang="en-US" dirty="0"/>
          </a:p>
          <a:p>
            <a:r>
              <a:rPr lang="en-US" dirty="0" smtClean="0"/>
              <a:t>Rivers form lakes.</a:t>
            </a:r>
            <a:endParaRPr lang="en-US" dirty="0"/>
          </a:p>
        </p:txBody>
      </p:sp>
      <p:pic>
        <p:nvPicPr>
          <p:cNvPr id="4" name="Picture 3" descr="Slide2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 t="45338" r="54588" b="11535"/>
          <a:stretch/>
        </p:blipFill>
        <p:spPr bwMode="auto">
          <a:xfrm>
            <a:off x="4038600" y="2454412"/>
            <a:ext cx="4800600" cy="3870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67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The Colorado Plateau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5"/>
            <a:ext cx="3733800" cy="4325112"/>
          </a:xfrm>
        </p:spPr>
        <p:txBody>
          <a:bodyPr/>
          <a:lstStyle/>
          <a:p>
            <a:r>
              <a:rPr lang="en-US" dirty="0" smtClean="0"/>
              <a:t>High and flat</a:t>
            </a:r>
          </a:p>
          <a:p>
            <a:endParaRPr lang="en-US" dirty="0"/>
          </a:p>
          <a:p>
            <a:r>
              <a:rPr lang="en-US" dirty="0" smtClean="0"/>
              <a:t>Little Rain</a:t>
            </a:r>
          </a:p>
          <a:p>
            <a:endParaRPr lang="en-US" dirty="0"/>
          </a:p>
          <a:p>
            <a:r>
              <a:rPr lang="en-US" dirty="0" smtClean="0"/>
              <a:t>Rivers</a:t>
            </a:r>
          </a:p>
          <a:p>
            <a:endParaRPr lang="en-US" dirty="0"/>
          </a:p>
          <a:p>
            <a:r>
              <a:rPr lang="en-US" dirty="0" smtClean="0"/>
              <a:t>Colorful Rock</a:t>
            </a:r>
          </a:p>
          <a:p>
            <a:endParaRPr lang="en-US" dirty="0"/>
          </a:p>
          <a:p>
            <a:r>
              <a:rPr lang="en-US" dirty="0" smtClean="0"/>
              <a:t>Mineral Resources</a:t>
            </a:r>
            <a:endParaRPr lang="en-US" dirty="0"/>
          </a:p>
        </p:txBody>
      </p:sp>
      <p:pic>
        <p:nvPicPr>
          <p:cNvPr id="4" name="Picture 3" descr="Slide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45556" r="55030" b="11241"/>
          <a:stretch/>
        </p:blipFill>
        <p:spPr bwMode="auto">
          <a:xfrm>
            <a:off x="4184344" y="2362201"/>
            <a:ext cx="4731057" cy="3906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7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UTAH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1-Becoming a Utah Historian</a:t>
            </a:r>
            <a:endParaRPr lang="en-US" dirty="0"/>
          </a:p>
        </p:txBody>
      </p:sp>
      <p:sp>
        <p:nvSpPr>
          <p:cNvPr id="72710" name="AutoShape 6" descr="data:image/jpeg;base64,/9j/4AAQSkZJRgABAQAAAQABAAD/2wBDAAkGBwgHBgkIBwgKCgkLDRYPDQwMDRsUFRAWIB0iIiAdHx8kKDQsJCYxJx8fLT0tMTU3Ojo6Iys/RD84QzQ5Ojf/2wBDAQoKCg0MDRoPDxo3JR8lNzc3Nzc3Nzc3Nzc3Nzc3Nzc3Nzc3Nzc3Nzc3Nzc3Nzc3Nzc3Nzc3Nzc3Nzc3Nzc3Nzf/wAARCADAAQYDASIAAhEBAxEB/8QAHAAAAgIDAQEAAAAAAAAAAAAAAAUEBgIDBwEI/8QAPxAAAgEDAwEGBAQFAwMCBwAAAQIDAAQRBRIhMQYTIkFRYRQycYEjQpGhFTOxwdEHUuFDYnIW8BclRGOCkuL/xAAYAQADAQEAAAAAAAAAAAAAAAAAAQIDBP/EACARAAICAgIDAQEAAAAAAAAAAAABAhESIQNBEzFRImH/2gAMAwEAAhEDEQA/AO40UUUAFFFeZoA9opbr2t2Wg6dJfahIEiQcDzY+grDs7rcWvaXHqFvBNFG7EKJBycHGR6j/ABQA1orzPtWia9toTtmmjQ+hbn9KAJFFQBrFiWC98cnH/TbAz6nHFbkvrSRiqXMRI5IDigCTRWKSJIMxsrDplTmvc0Ae0UV5QB7RXhOKxSRZM7GDAHBwc4NAGdFFFABRRRQAUUUUAFFFFABRRRQAUUUUAFFFFABRRRQAUUUUAare4iuYxLbypLGc4ZGBB+9baoum3rWEPc2k0/dk5Ckg/pkHH2rZLqU00obdOXXlTvIwen0FZ+WJp42XKWWOJd0siovqxxVb7Q9qJdPYQaZYSX0xGe8U/hp9SOp9uKUXdzcMTI68dSzHP7mo6zzGVu8fMbD0zik+QFD6UntdYdqNbuRc31rO2egjYFR9h0rZ2TbtHpsnwUfepayAF4mPhIH9KurXTRA7CrLjqTg59qxg1AMDEAe8I5yeR70sy8USnuIIwN6uzeYHOKgXuuWdrKELmMsQM7eM+9YXPe5JW64J9OlKrm175WQqzPjkkCpsEizrJOyK6y7lYcd2KVS22utOTDfRGMnOyZAcV5oks1vEluQeB5kZNMJUkbxgFB5fWmmM8h1B4MRajY7GPHeRHKmnFnqUtsPwZFMZ5EcjEj7HypX3U8cTMyOXXnaRkGqpf65O188fwptnRvDuUgN/aj9dC0dMPaCUc/CKV8yJv/5qJqHawW/KRIg9ZW/sP81z1u0Wqh9ndo4b/YM4qNqFjrWpBfhoGjDdTIcf1qv2SlEa9uv9RZBpT2djcotxOQpMXG1ec89eeP096r/YbtLfaPqTRvdh4rpdrE8hD6/Wos/YPVDIJnNvOB+UP1qIvZXVxPsNu0ClvnLAhaq9Dx/h3C31u62hj3M6nnjwn9f+KmDXEP8A9LN06gqf71RNLa0sLCKCe6zIBhnD9TUyPtJp8J2JKZSPSsVyNMeCZdF1q0PzmSP3dDj9qmQXMNwCYZkfHXa2cVQx2lsp2wzFB5gipUF7ZXLjuJ07zy2thuPcVa5SXxF5oqv2uqXECqs479fI9G/5pva3kF0pMLZx1B4I+orVSTM3Fok0V4ORxXtMQUUUUAFFFFABRRRQAUUUUAFFFFAHDZtT1BjhblLSFW4VBu4+vrW+ftaLZ444b1JBjxCXBLff7VX/AIyMOodg0gGdhPlUa20251yV5tNscQk43HCL9cmuY6i/W/aexu4g1wrgjw5Vdy/1rTf6ppy7W+LKRN1RMA/vUjszpE1jp0UF1LAXA8SryM1Su2XZLWF1CW8sIHu7R/GvckM0ftt64pRV+wlr0WJO13Z2zfLpdNN05VT9+DU7TO0mhalIyxC5jkA5Yx4/vXHoGmluFt1UiRjt2txz/augdnNCtYI+WeS4k+bLZH2FaSUYkJtl9ghtLqDdFc97GeMheRWEdpZGRozKzOMZD9MVCa3lt7QyQsjTIvCONu4Dy61V7nVtRk2tHbMpU53twaycikjoSWkcIBiaJfLKjBpJ2t1+x7P6eZHkE90eI4Qc5J8z6Cudal2n1CJ2t45ipHzPk+lVTUrue8lLyyl38yxNaxTeyGWv/wCImpPdqfiZUTd0UArj/wASOf1FdG7NdotN1uxVLmWCS4B5jYYB+zZx+tcDjwPERyT51NtZ5oJFmjYoQcgg1bSEfQ5+FtyCtuFB840HH6VD1KygvoWimhchhg7ZCuPuDwaTdkbu6u9Gt55pWJZM8nBp1FcW8uBMVDE4BXqP0rFspIh2VmNPtUtbQFbdOiSDcT68+dTIAqlRJGkkbDkHnA/tWye2G38SVhHjqCM5zUHGblVS9jSMHxOxAyPQDoaVjo16tollfQ7ocwr1yDnH2qptFqvZZmaKx+Nt36TW4yy+zDmui6fKhXu4x323p4B/XzqZLIgG0oGycYUdKItIezk8vaXTyubyxuImbknz/SsrXWtBPMF6YH/+6hH710e9WxulKXdtFJH/ALSv9vOlr9nuz9wVZ9PtlK9AFAx9qtzi+hU0QNE1xxLFCLhLyCXoyclD71ZHuArKQ53Y8LqcEfeoQhXT9phSIQ8Z2KMD7UELKC9qVYddoNZ+nor2W3SdV+JxDcbVm/KR0ce3vTWqXbW7d0rb9pyGHqDVm0u9+LiIkwJk4cDofcfWt4TvTMZxraJ1FFFaGYUUUUAFFFFABRRRQAUUUUAfLGg6K13dtPqStHDERlWBBY46ftzV7tdSjCJbQBY0xhQvAFUm+nupnkyjdzuOzPmelS9JtWhjE7s28/KmcYrkknLZ2KlovUepkAKHbA6nHIpjb6h4+O72469B9qpVvMSScsTgD0qfFdbZRCpDADJrIurHOsaJpOqTwz3CqLxTuWWEhHP19ayt9FktZFeGdHjA6yNzUDR3kkmluJgvP8vx5IHnWy6u3iZwZCXPTYc5GKtSv2TjQ1W5ht8q5DsByq8D/mtZvbRE2rbQY88IKqlzdMGJd9ufM1XL7XLtS72iIYwSpdm6/QURi2S2l7L1qFjot5ua40y3aQjllyrH7g1Al7J9n7u22JayQP1WRJST9DmqNFr+pq+8Sq2DwtT4O1Eq7Xl7xcHBbHhzVOM49gnFlwtexPZpUEkkdw6gecx5/SpNx2E7LNGjoblQeqC44/cVVI+1AC8PkHr716naaIEDPhxjBPSlcwcUdG06DSdPtUgjLOsQAQSybuPStwvT3jLHtjX5lAGcCqDa31zMBJG2B9cgVIbUbsMvzlv+3kGlb7HSLsupDYTJtcE5xjr+tbYruBgJIoISSM5KDj68VVbDUEnHygsnBDHkGt8WpoGKFnAz8qjOaLFiPLzU0QB1kChceEfL/wC+aitqahmIk58iPlxS/wCMSQOCFEZ4Accn7Vpns7ORd8bOhPHh4B9KndlUjfPqol3FZGz7HAFRZ9RMaqVk3Dp9KgXD/DMFc5XyI6EUuuWk+HYwjLscKB7mrSE2iw/xwvC0MrFlfAGD51C1fWbrSe73yBlb5B0pRpemXMl0ZLqTu4EOFAYEk1M7Uy276aVKjwsNpbkg5ordDsiDtpfHJjkZPMVbexnbmSeYR3Pd98oxuzjvB6H3rk0zqhwTn0qVo7Ob2N0BwCCSK1ca2iLvTPqe3lSeFJYzlWGRW2qt2Vvbi30W2W4gZ0ILKykbgCSen/NWG2u4bhfwnBI6r0I+orZejmapkiivAa9piCiiigAooooAKKKKAPnaWKK6jVYJACuCoU/KRW/G5eRh8ZZT5GqXLvUl4nYOepU4Nbotc1FF2SLHKBwGcYYfcVyYM68rLKlwizd2xC55x60W16JblgNw5zGR0OOtILXVrYXXfXIkVyCDxuGKdQ6lZz47maLrx0BqZRZcZDWXUuiICVJ2kKOlbFv5CZI4vC6jJA9aVd6oXKvzng0W9w0UjOdq5OM9M8VA2iDq9vLPBIs08kZxuxt6mq2mnX8n8u3kIzjPlVqmnEjlpGDOPyk9azR3B2lkVfQDOK2jyNGbimKdK0Ilw2qOVjH/AEoyM/c1YLvR7JtHntIAVJXKefPrUVpO7YuzAr0Izz+lZxXbrG21eD1LjypZux4orem6Gzw7b7fE7N4XHSo89rJpV4sc6gOp3I+OG9CM9at0km4Q9wwaJWyfKvbj4bVIu6vI/CvGQfOhctPYOGirC/uY5GltpVHeHLKPlP28qyj1O/djLE5Vsgd2OlObfTbKxDFFDuSNofmolzbvd6gs+0RcjvAo+bHtV5RZGMhyl7L+HLIjCQcFsdOKY2tyFUsZEVs569aXfEbHwGLKRyp5xXokgzltuD79KxNEM+/iMILPlgDuwelaxPtO0yuT19PpSnv0V23YPkuaXanq8NtHiNWknJ+VWOKEmwbSGOt34SIKzklnAUVjaaiBg43+mR51S2vLie5MlwGOfLyWpC6g6nGGwPStcCMky6NqqMuS/wBFzSvtHdCTTFUDPjFJBqRAz3bMfdq9ubye6i2rGF9zyaIw2PJM1gxyKQznPlxzV9/0+0rTry43XkpDJ/Lg6Z+pqjadZmeYI4KnyxV30e3kgMZGA6kYZfOm5UxVaOwxTmNQoA2gYC+grYyWt0pVwFPrSPRrz4u1HOXTg5qbuKmt07Rg4ji3lmtVVJd00A4D5JYfXnkfvTGKRZUDowIPnVegvXj4zkehpjbukuXtmEcnUr5N9RTJoZ0VqimDkqwKuOoPn9K2g5oEFFFFABRRRQB8vmyAwuPD1Pua0SWa4JC5OeOKfGEkAHb9a0Xuy2g71/XCjPnXIpHbRXLi07tcngnyxS14cnHp6VOvQ82XMjlgcml8ZczbWJOelaqzNmYZ4gVjlkA9AxrcNWvkxiZiB5MAa3rbkqMgZrVJbgg9Mn3pOg2YS65etGVKxE+u05oj1x+6Ec1uWcfmDYzUOWFkJGOPaoyxM8mxRyfWqxi0JyY9TtLEoAFrkjzLVhP2laRNqwEfVqTSWsiE5AIx5VpAAPNGESXOQ/g7SvFGVEAxnPWtsPaUkbXhIHqrVXsKR4Qc+dZwRPK2E59fal44gpyLD/6hi6LA/wBcg1g+vAnwxOBS5LBzgHOTUiPTyfmX70sYF3IkDXWJJ7hs/wDlWD6xcScRwovpzWcenc4wR9qmw6cqEBl+9L8opWxUDdXWS82APyj81OtK0qGWBnBy2cHPrWm6X4crtB8LBsjyphoM+O9abdtZs4xSk9AhPf2bQuS68jgilcJ/FEuwMgONp6Gr7dQJchgUBDDp54ql39lPpc5JUvb54cDIGfI+9VCSfsUo9jS0m0+4mVfh0jJ6hlGD9KbyaJFJEHsvA4Gdh5B/xVThlj3qythgc8nFWiDX0MA7xMTRjwhRlW+/lRJdoSZFCG1cMy4ZGAZfMVYrUhSsqHCsBnmkNrdG/vZnASMHGdw3fantu0KxBc+L81ZT0zWO0W3skzvdzjnbsB/erMy1C7BWMcmmS3BJLs+z7DFPJ7FgcoeK6eNVFHNyP9MVtla9inMbAqSPpWySF+fCTg1FdSD0P6VTILHZTpeRBXPjXow6ip0Tn5JCN4/cetItFhlDNI4IXyBp6V3KGHzL0pkm2isVYMOtZUAFFFFAHz+QByBz7mlGtRySywogXB4BzxmttvrEDcTssTDru6H3FbUkgvy8dvKjFFLHa2cVw7TO60ytyxvFLJDKNroSGB86h3ETQzIeM5ByOetONZJMkZmRklGQSR8w+tSL/Qo5Qj2knd5A4OTn3rfJGdMiuYJbZjETux086jw2neBSVLZB24/qa3RMLOZIXkaUhtmVHOKsMUSKGBTaD1rJyourEMels/L8DFZfwtEB2rjPnimplFtKwnk/CbkE8ge1bUkSVA0ZV4yOGHrSyY8UJ/4YMBSvXzNH8GhPi7tT506ETMoY4DeZz5V4EYLy+7nGCMUZsMUKk0WIvsAB4yMCj+DCObKIAccsKZSRMknfxylQq4aMDk81LjKFQ6uoyPPr96WbDFCj+HbtmB8pz04NSEsgOXjxU/GcAnOT0ArzdGZGTvcMpxzzRY6I62ar8nQDNevBlfCM56ipG4xkrngkEVkSFcc4I6e9FioTzWPfkjcUAGG4oWzNrtMchIHHTpW7V9SFopJC7/UngVVzr0hlZwpO4564q0pNCbS9lsjHfDYjEHBJOcH7V5Ayxy7XUNEVwZCOCR6ikFr2jRXUybo8ei5pnZ3UEo72EylJGye8GMnNS4tFRkme3PZzT7ly8Ltbu3IaPlc/StK9kQjZOpnYfkITqP1ppMiyrmBmi28lOoNR4ZJTKYQrBVHBPRTQuSS7BwizRa6M+nrK5uUlzjAKYIHrxU6zKzqhhfnHQc5qSJREmWYFUHpUvRJo4LiOZIVyGyuRwBnPSjbdsWoqkda7IadJp2gW0M4xKw3uPQnypwVHmK0aVdC9sYpx1Yc/WpeBXZFqtHFL2RngVuQMH2rV8OAeYwfcCp2KNo9KYiMuQMKjD3YYArdCyOngYMM4OKi6rMILYhfmfwjFaNHimiJ34CuM7fSgCbFbLHeTThjmVV3LnjjPP1qTUck/FAg8Fdp/r/mpFABRRRQB8p39hKScLjmlaxX9jMJ7dXjkHmo4NWjX76W0A+HRFUcFmGct7fajSrq31CJi8ex48BgSPEfWudXVnS6INv2gjudkOrQBM8d5t4+4/wAU9s3g+C2wSh0UYUh84pRqdhHKCEiIOcVXZYJ7OUtA7ofUHFS0n6GpUW1LJYNQNyhDqwJ2kdDU4XAkiD5IyMc9aoa6lqEROZ5OfMnNSYNbvMYZlYA+YpPjky1yItcskcymGRFKgefNaRcCONUjCY3Z2+QNV8a5KpbMa5PJwTWS6zARmaN92fI5peNgposC3kp8PhX2FYtc8oVJIz4hSBtZg3LtZwfUrW6HVbU5zMBn1BFLBjyTLCl0pPLcHofOvC4uZAgJWJB4vUmlA1K0bGZU+wqVHfW23csqAY8zSxY7QycsjBDymOCT5V74CcgKNwycjOaiC9tyP5yZIx8woF9ZqOJkGOMlqVMLRK3NuTOAAPLqKyJeTLBSPQ+YpLca5BG21EklI8wMD96W3ev3L4ECLEvvyatQbE5JEPW7prm9MQPhQ8n1NR4YRu5OBjg4zzWsEq24jcT5mskmcHKKFP8ASuhaVHO9uyXLbILdWKgP8xOOg9KlaNcRwzjL/h87lbj7ilzSXE/hdztJ5963wWpbpzx+9KStFptFgm1ZFG2NC6ef/dWqLVZSCkMKRjOckE1otrGTAJHFMoLUbwrcH/xzWdRRWUjCB5WcSGQuSeVanun4J/Ddeny1qjsF2Ad2CSc8rU62s1i2lU2sfmAqZNDimdB7Cag34llOcHqmT1q5iuY9n5f/AJhbqnzd4tdOrXhlcaMOWKUgrwkKCSeBXtQLubvmMEZwo+dh/StjIiTSGe4MxGUU4jX1NTdPVo4WeVgfPdWuGDeQAMKBgD0FKu0eqrEi2Ns3ibg4oAaabcC7aSYZwZGKD2AwP60zpZodv3FkikflA/z+9M6ACiiigD5v7Xd3Hpqo8YJdwFz5HHWq52euLW3v2e5ZV8B2M3QGmnac3Fz3OYmVVB/Wqx3TyHaiMwbgcdKwg/ybtOy23OrWkbfjyBi58GDnH/FQ9RljeFBCELSepqLpvZtpG727JMQGdgOC1ORo2/5QsSjG1VHSs5OKejRRZFi0TvoN8ybAeAAfKsD2aTGQT9jTwTdztSeM5UYLY4NSrVw8QlbaecLjypZMMSpz6BFCB3kpUnyJrSmjWkmQj7iDyQ+Qa09oZZ5NVdZXO1WAUZ6VF083E15HHbzrDIRtUnhWPkDW1OrM20TZNERR4VPrWpNJHJ2nA64q0WMbNGEvgVuQu5lYD6ZryaxX5hhSffg1NvspUIl02JDyQAK3JpwI3BeMedMEjG4gjPOAeuakRxYAXHBAbPpzSyGJv4eFfxdMV69mi5K4I6Z9KaNhgAFJK8EYrFLXf1B88UNiSFHwak7VBLA+lbf4WrJ4wc+wpvDbmPo2Qx588VPihz0X7mpcisSl3emmNgVDMM9AKw/h8pXwQtn6VcjbMJxmMBfMetMYYIGjUqOSMj3p+UMClWWjs4G/jB6elOrbR9niUA8edPCscRZmQYAycda2QRL3Ik38NyFAqJchUYUJ7OOGY7Rw6nxKBgipwtAHLBeKlmKOORZTGoPk+3HXyz515E+YmRlAkjJDc5zUZWysTK1D7G3DIHQCs9yoxZdxIxgVGnvIrQAE4Y84PlUKK6mvphFZxlxn5vIVVNitIteg3OzVYZFAO07sehrqMUySRCRT4SM5rnOg6abSPdKd0jfMas9izuwhy5QnlVrq444qjm5Hk7Gs9yZSY4DhR80n+KIoQB02ovOT/esZp7eyjDTuo29FHlVS13tQ0oMcBMceccdTWj1szStjjXu0ENjC8duwL/maq3Yb2Y31zkyM2I1PmSeKgW0BkPxl+21ByqE/196yi1H4i779RiC2BZF9W8v3ojvYPWkdF0R5WsFSYhu78IYeYHH9RTKluhKV02BWHPdqfueTTKhiCiiigD5yv3kVWjuEOehkAzke4qNZwWDuO7kiU5ztxg9Kvuo6JFcqcrgn2qp6n2aZCdoJFc74zojyG1gvhKgAL5etbyW4ZQWOOgqrNb39m34U0mP9pO4fvWaa1dQkfEQ5APBQ4rJ8UujZciY/vFWaNlzk48WaR6xcXNjAotT4QMYIyKmHXLO5jJMgjcflcYzWc0XxdkAuHHUAnOalWnsbplM1N+/ufiNrDeNxz5fSoWdrAqTkHIPvT640pxNgK4J8uoH0qONGuH8aDjPQg5FdK5I0c7hKwsu0F3BcmWdu/LIEO/rgelNodeN7cIsdq5j4B56Hzpfb6DILiNZ18L85HOParJY2kNlESse0rjnHWs5zj0XGDNqxeA4UgHpx0+1ariRoIZZGByozj3qfkbd7cnyqJfRCYIWwWH5s4yKzUi3Ej6LLJcWgeSLZIxztPUUx24ABwMnio1uVRdqkIR4frWzOHADZKjzok2NKiYqogACgeYya2R7VQll3Ju4B8qg7lYfiHP08zW1JPxEUklRzip2USmdJhg4wDyQfKsVXC4DbfQpWh2CE+55wKxSRWIyzdM4qNj0TAgeJQsgCdScdcete962B4cegHpS6W5ji25kWMZyxYgVHl1u0UnY4lbyVBkmqUWwyQ8MxkARPPnnoQKh3l6lqGSM97MflU+vqfatNpa65rDj4OxlSNhzI64xn0q1aP2F+GxLqM6B/PJya2hwu7ZjPlXRUdI7OSXsxmvZHkLNkhjxmr7pOjCFVW2g/QUwDaPpigbu8YVCvO1LFTHaxhE6dMV1JJHO5SY8W1gtE7y+mVQPyKeagX3aaKCJodMQJ/wBw5/eqpcX0925DMZGJ6A1sjsTs7y8lESD8oPX70X8CvplcX1zfy7ctK/7CsxFBYjvrtu9nx4QPKo1zq0NtGUtVWNFHMjUjV7nVpSIdwgJ8Up6v9PalpD2MLu/m1OcxRnwLwdvRfYUx023Mt3FYxDOSC+PKl7vHpypaWiiS6fhUHO33NXDsVpcccuyZ90xQvID1IyP8iqRFl3so+7tkG3bx09vL9sVvrwV7QIKKKKAKRJEB5VHktVcHKjmmcicDitQXkg0Dsr13okEo5QAn2pDfdlQclF/ar/3fqKwaHPlSpFWzkl52XlGdsZx9KWSaTeWp/BeVD7Eiu0vao3UCo02mQP8ANGp+1RiVkcbW51S2bxkSj0df70fxi6jAUWqDnkjIzXVp+ztpJ1jA+lQJex9q+cBqT4kyvKc7i10xoVa1cnnndWttfn4CWwx6FjV/bsPC3Td+lA7CRk8qx+1LwoPKc/8A43cEfh253eRLGtDanqrnwkL9E6V0+LsNAp/l/rU6Hsdbr/00prioT5bOOb9UZtwmlB68ACtnfauTnvpCfoP8V2dOylivzBP0rZ/ANGi/mBCavBE+RnFe81hj/PmrdDHrrnwSTv8AVc/2rswi0C1/6cZ+2a8bW9Ng4ggTjp4RSwiPyS6OW2uh9qbsgRpLz5lQMftTq0/0/wBfuSGvL8Qg+nWrZP2qcZECKP8A8aW3Gu3kx5kIHtRjALmzG2/040iA79UvnnPmC3Wm1vb9mNGA+Eso2ceZGT+9V17iaQ+J2OaI4JZCNkZP1ov4hV9ZZLjtU+3ZaxLGo6cUoudWu7gnvJm58ga1rY7R+PIFH1r3v7K2+Re8b1NPbDSNcaTTt4VY+5qStnHGM3cwHqimoVxq8rDCEIPalNxqAL4yXc+Q5NFJe9hssMmpQW67LSIKf9x60kvdWLvty8srcKg5rG306/vzmTNvEf8A9v8AimUUGn6REXAXd5ux6/entidEK00e4u2E2pMVj6rEDwPr61Ju9REMi6fpUYlumHAA4UeregrGNtR1xttkptrPzuXGMj/tH96uHZXsnHHHi2UpET+JcNy7n2z1/pQkJsgdlezMomLSfjXcnMkzjhf+B6V0uxs47OBIoxnaOWPVj5k17Z2cNnCI4ECjzPmx9T6mpFMkKKKKACiiigCnHVbMjBdf1rH+JWI/On61zLv5P91HxDj81RmaYHTv4pZf71/WsDqtiOS6/rXNPiH9aDcP6mlmwwOknV7AfmWtba3Yj8y1zkzufzH9a871/U/rR5AwOht2isl6YNam7T2g+VaoIdvLNe5c9M0ZsMEXd+1cI+WOtEnaz/bHVRCSHyNZCCQ+Rp5seMSxSdqpz8oAqLJ2ivH+VyPpSpbWQ9TgVsFqB80lH6FUSRJq12/WV/1qO13M45kbP1rMQ26/M+a97y1TkDNLFhkjTvdumSaySCZzwprNtQjX5EA+1aW1J+cEAU8frC30ShZNjLsBWYitY+ZJNx9qUyXrH5nP61HN1k8ZJ9qekGx817bRD8KIE+prRLqsrDAIUe1K447qf+XEx96mQ6LdSczyhB9aavoWuyPNfEnxuSfrWpZJ7g7beJm+3FOItN0+1GZPG3qxrYdQjj/DtYhnoAi0q+sV/BfBoVxLhruYRrn5VqfHDp+mrlUUt/uNZpaanecsBDH6v1pnpPZqO6lbu0a9mjwXLMAqk/X6GqSFf0TLdXuoHZYQEr5u3hUfemeldlfiLgNdBr+4B+QD8NPqOn61edP7MKgU3kgIGfwoiQv68H+lP4LeK3jEcEaxoOiqMU9CE2mdnYrcq91tkZfljUYRf8/++KeKoC4A4HQYrKik3YBRRRQAUUUUAFFFFAH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6" name="AutoShape 12" descr="data:image/jpeg;base64,/9j/4AAQSkZJRgABAQAAAQABAAD/2wCEAAkGBhQSERITExIVFRQSFRAUFBgVFQ8UFRAUFBAVFBQUFBcXHCYeFxkjGRQUHy8gIycpLCwsFR4xNTAqNSYrLCkBCQoKDgwOGg8PGCwkHyQsKSwsLCksLCwpLCwtKiksMiwsKSwpLCwsLCwpLCwxLSwpLCwsLCksLSw1LCwsKSwqKf/AABEIALkAtwMBIgACEQEDEQH/xAAbAAABBQEBAAAAAAAAAAAAAAAEAAIDBQYBB//EAD8QAAEDAQQGBQkHBAMBAAAAAAEAAgMRBAUhMQYSQVFhcRMigZGxMkJSY6GiwdHhFBZicpKy8AcjM1MVgsLx/8QAGgEAAgMBAQAAAAAAAAAAAAAAAAMBAgQFBv/EAC4RAAIBAwMDAgQGAwAAAAAAAAABAgMREgQhURMxQRSxImGB8AUyUnGh0SNC4f/aAAwDAQACEQMRAD8A9xUVotTWCpPIbTyXLXahG0uPZxOwLMz2ovOs44+HAJkIZEN2LKa+HHyeqO8oR1tfXynd5QokXC5PUUitwo2t3pO73Lv2x3pO73IMSJB6tiRcOba3ek7vck22uB8o95KCD05zlGKC4a61O9I95SFqd6R73IbXwHck1yMQuE/anek7vcpPtjqU1j3oMvTtbBRiFyRtqdU9Z3eU51sdXyjgN5Qkbs+aQdiVOIXCjanYdZ3e5d+1uz1j3lCh2J7lx71GIXCDbHHznd5Thanek7vKDDlIHUCMQuEvtzgKax7ymx2148495PigukqVKHURiiblrFfBHlCvLAqygtDXirTXxHNZbXU1ntRY4OHbxG5UlTv2JTNOkorNaA9ocMj7OCSzlii0itVXhmxor2n6eKqQ9ct9qrLJX03ew0+Ci11vjG0UhTZPrpwehtdd11awXJnFc10wOTXFTYi5MHqVjqoTW2p7X0KMQuFROzC61yjiYXOGqCa7lYxXJIcTRvtKq2o92HcEqn1wVm3R8bXnuCk/4JtKazkvqwLYsooTh3pMdt5q3OjoAo157QEJNccjRhR2WWBVlUg/JFmCNOA71G59Sn2irahwIPFQNTLEXJo/BMllqaJSyaoptUcTd6iwXJmYCq4XqNz6pF1FFibkuvRNdJvUDpe0+CYZKcT4IsFy+0fth1ixx8oVaNxGfs8F1UthnpI07cf2lJIqU9yyYNbyDLJ+d37ihhIWp9v/AMslPTf+4qAS71sS2FthLJa/L5JwchNXaE+OffgVOJFwxr08GqHBU9njL3BrBVxy+vBTYi40A1oASTkBtV/d2jeRl5ho+JVjdd0tiFc3nN3wHBS268WxDHEnIDM/JY51nJ4wGqNt2TxQhoo0ADgoprexubh2Y+CoLTer37dUbh80O0qI0P1MnLgvnX23YCe5M/50ege8Km10nOwTOjErky8bfjNocO4oqG3Mdk4eCzGsuayq6EfBORrJoGvFHAEcVTWu4KVdH+k/AoeyXq9m3WG4/Aq8sdvbIOqcRmNoS7TpduxO0jGgEuNRQjYdie9+wLUXndQlFRg/Yd/ArLStLCWuFHDP58lqpzVRbC5KxwupzULpd3adyZJL3e1yHkl7tgTMSLkpl3d+9R9NuUBfVc1kYhcMsr+uO3wKSggPWHb4FJLmtyyZHb5P7sn53/uKjE2/FR3hJ/dk/O/9xUTXrSo7CmwxvAp2sDgUMwqdsm/HxVsStyRri38QOVM67KLc3FdPRMq7y3Yu4bmqh0Uu3XkMhxbHlXa76Baq8LYIo3POzIbzsCw6md304j6a2yYNe16iIUGLzkN3ErNySFxqTUnMlDyWoucXO8o5/IJCRMp0lBFXK5KHp7ZEM4rrXpuJFwrXR1qsQ6FsjMRQaw8SqpsiutHrWCXRHI1I+ISqicVkvBMWm7FXrrjnqW8rH0UhHmnFvLchA/amKzV0Q3YnMlO1OimLSC00cNvzQ7XbUjIjELmtuy8hKNzhmPiOCHv+6elZrN8tmI/F+ErNQW4xuD25j2jaFtLJahIxr25OFeXBYqkHSkpRGxakrM84fL3+HBREq90ouro5dcYNkz4P296o3vAXRg1OKkjO9nYbTeuOkooZLQoHP7FOIXC22mhCSB10kYIsmSWx4dI9zTUF78f+xUbVlHXm+GeWhq0vdVpPHMblfWG+2SbaHc74LU6Eor5GfqJlmx6nbN/OKiY78PcjbrswkmibQ4vHu4/BLdkrk3vsb+4rF0UDG7aax5ux+KotKbfrSCMZMxP5j9FrHOoCdgFewLzO0Wkue9585zj7cPYuXpY5zc393NVV4xSJy5ISIXpk4TDeuliZsgxr0+zwGR7WNzd7OJQWvxWkuGCSJvTGPWDxkPLa3eBtqlVXhG/nwWh8TCYrLExvRzR6p9PMOO8O2HgqFto1HhzT5DjQ7wD8Qr6/L9Z0NGEFz+qAc276grKCUb0rTxlJNy8lqkknZG5t1mFphBGZGsw7ju+CyBOJBwIwI47Vd6I3lXWhJy6zeRzHeo9K7u1T0zRgaB/PY5Lpf46jpP6F5fFHNFO6VROlUDpN5TDaAMluwEZBNVf6J3hRzoicD1m/+llulqp7utfRzRP3OFeRw+KVVpZQaLRnZm40isPS2d7R5QGs3gRj815qTXeV63So5ryy849SaVnovdTlXBZ9DK6cRtdWswRwPLkoXUT31/8AtFU2++Y4/O1jubj3ldFQb7GfKwfJaA0VJoFxYu8rzfMcTRoyaMu3ektEdNdbsr1eCW9Iz08v53eKjjYdyNvEf3pPzu8U2MLTB7IzSe5LZLfMzyXGm7Mdy2n9Pr2kltsbHtGDXurlsIWQjWr/AKcvpbmcWPHsSdWoujN28MmjJ9Rfueo31PqWeZ25jz7q8sgvOMgUcMh4L07SRlbJaB6uT9pXhkbxQch4LmfhlNThK/Jr1c3Fo9D0V1JLS1pDXDVfgaEbFtxdUP8AqZ+lq8t/p3OBbQSQB0cmJIA2b16Vel+xwxOk1g4gdVrSC57j5LQBtJWfXQkqyjHhDdNJOndgNvsjJJmwMY0Uo+ZwaBqt81vM/BXc0rY2FxwawV5ABAaP3e6OLWlNZpTryn8R80cAMEDetrE1obZtZojj1ZJySBrehFjvzPJZWs5Yp7Lu/d/19B18Vfywi6bAJdaeVgLpaaoIHUjHkjmRiVY/8XF/qZ+lqcLbH/sZ+pvzXft0f+xn6m/NKlKbd9yySRWXxdoY1s0LAHwnWo0Aa7fOaaZ4VR7XMni3skb4jxCebbH/ALGfqb81l22ySC0mzxPj6OcufC5zqiJ3nsAGZzITIRlUVvK334/53KtqL+TLC5LKzrwyRsMkJpUtHXYfJd8OxWv/ABUP+pn6WrO3xZ32QxWvXdJqu1bQT50TsKhowAacVpGXhGQCJGUIBHWbt7VNXLacXdP38/fzCFuzMFpS1rLS8NAaNVmAoBjXYqOW3sbm4ZjxCd/UCQOtzyCCNSPEEEbVmnD4eIXoNPRTpRbfhHMq1LTaXJ79YpdaNjvSa094XlGn1vfHbZWMFARGa82r1S6mUgiG5jB7oXkv9RTW3y8Gxj3Vy/w1LryT4fujZqnamjJ2qV7/ACnOPbh3IF0PBWEg4oZ7eK9DdLsc1NgTo0lOW8UlXIYg+8Yz00n53eKjZDx9qOvCH+9J+d3iuRxgZlIjLZFZdyOOzDf4q/0OcIrbA7ZrFp/7NI+KrI5G7ASi4nPFHABuqQ4Vz6pr8ET+KLjyiiljJM9ttUOux7fSa5veKLwqSy6jnNObXOb3Gi9wu22CWJkgNdZoPbTH2rzbTS6OjtbnAdWbrjnkR8VyPw2phOUH92OhrI3ipIzAZ/Mlr/6e6P8ASSfaHirIjRg3ybT2fFZt0YAqV6Pddz9FZopGSdC4MBfX/G/b1x8Rit2trONPFOzexl0sMp3fgt7+vdtmgfIcwKNHpOOQXj85dI5z3ElzyXOOOJKv9Ir6dantrTUjqBSuq87XY+xVGoq6Kj0IXfdhqq3UlZdkCdD/ACpS6H+VKMbEu9Gt+ZkAui/lSkyrSHNJDmkFp3EYgo3olGYdiMwRvrvvt9uhMbI2g6upM55GqCRQ6rRiTt3Lzy8rodBK6J9atyzo4bCOC0Ghl4dBaQCepNRh4Or1PaStVppo908XSMH92IEj8bdrVyo1Fpa2FrRZ0XF16WXlHlXRKWwWLpJoox572D21+ClDarTaA3Vr2kykdWEYfndl7KroVq2EHL5GSlHOaR6SxtABuovFNKpuktlodQ+WWgj8OC9hva2iGGSQ5NaT20oPavF3scamtS4knHac1yfwyNnKf0N2tlsolXI1u89oQ74uIVlLXaPYhJIxuXZyMCAXxJIh0PFJVbGIsbwiJlk/M7xTGRNGeKMvCL+7JX0neKbFDuCQpbIiXc7FXYKIqGzVzqfBOjY0YnFS/aicGhGQpm30Et9GmzuOLeswfhJxHfVWeldy/aICG/5GdZnPaO0LAXeXRPbMDRzDUcd47QvT7ut7Zo2vacDs2g7QVyNTF06nVj9s6emmqkOnI8mhs41gHZawD/wiuOCub6vl9oOri2FtA1vpUGbvkrzSjRvEzxjPGRo/cOKybsclvhUjVtPj+DDUjOleHP8AJCRXkuain1E+OJPzEERYuamKn1cV3UxCjMgHEeC46KoRLG5hc1UZgB6hOWDh7CMitxZNOYhCC8O6QChaAesQNhyWQki2jNcczaO0JVWnCrbIfSrSp/lA5GmR5IbR0jjRo3uOAC9R0buf7NA1nnnrPO9xzVVopo1qETyt69Oo0+YDtPFX963myCN0jzlkNrjsAWDV1+o1Th2N+mpYJ1JGY0+vPBsDca9eSmwDIHn8FhnxA5fIo23Oe+R8utVzzUjduA4BBumBwcMfauhQj04KKMNWfUm5AkrSEI9o3KxkadhqEO5tU9SKIBMKSJdCkhyLFrbogJX/AJneKHLtyMt0VZX/AJneKayz0zSE9gl3IYoC5HRNDchU+wKMbhgERExQ2UZJHHXE/wA5K5uS8zZ3VzY7yh/6HFV0TdpSklqlStJWYRk4u6PSLPaGyNDmkFpyKz196IhxL4aBxxLfNdy3FUt1Xk+zmrcQTi05HluK2V3XxHMOqaOGbTmFznGdCWUe333OpGpT1EcZd/vseeS2ZzXFr2lrhsKf0a9HtVhZIKPaHc8xyVJa9D2n/G8t4Eaw71phq4v82xlqaOa/LuZJjM10sxHJXj9FpmjDVdyKiOjs9R1PaE7rQfkQ6NRf6sptTFdfGr1mikxOOq3mVZWbRBgp0jy7gOqFV6iC8lo6apLwZSzWZ0h1WNLjuHx3LU3Hoo2I9JJRz9g81nzKvLNY2RijGho4KC33syIYmrtjRmVknqJ1PhibaenhS+Kb/ontVqbGwvcaNaKlYG+7z+1OxwYP8Y/9c0+8b4fJJWTyPNaMm895QVohpiPJ28OIT6FFU933M2o1HU+GPYrXsLDvCjlaHKwca4HsPpIKaz6uS2qRmQE+MtTKVzCMBTHQK1ywKYdySn1CEkXAt7aykj8MdZ3ih+jqrvSCw6lokwwcdYcnfWqrxGs8ZXimE1aTRA2NTMZTFSCOia4Kb3KnHPT4xTEprWKRrVADwaY7di7GDUUNDmSMCBzTeO5SxjDifBQyC7sWkMjR1uuBlXA9+1WkWksR8olh4j5LMEZBROxPNZ5UYSNMNTUj5v8AubqO8Izk9veFJ9ob6Te8LDSNGGG1NnaNdqV6ZcjlrX+k20t4xtze3v8Akg5dI4h5NXV3D5rLzNG5NiOHJWWnj5Ky1k32ViytukMr6hvUGWGJ79iqw6o47zmnyDHmoa0PNPjFRWyMs5ynvJjbQwOFe/gd6Hhlp1T2ItxpyKFnh+iYuChDNFTEZHMbuSj59hRTHVwKjfDTkrXJBJLOow1HBvcuOgVrgC9HVdVrcV19LMGHKjieFBh7aLqTOvGDsx9OjKaujV6T3Z0jA9o6zM+Lfp81lOjXo6zd8XAQS+MVGZaM2/l4LHQq2+FmnVUG3nH6maLVzo0V0KXRrbc5wNqLpYiejXAxFwIBHs71OxuPJObGnhmChsCPeU1gxClLUmMUEidmE2bygpNXELkjcQoA5KFHGMSiHtUeriEANeMOSic1EhqZqKUQQALmpXBT6i6WKbgBOi2pzW1RTo0zo6KbgDGKnJIMpyRoiqrq59HcQ+QYZhp28/kqSqKKuxlOnKo7RCdGbs6NheR1n07G7P5ySV0kuZKTk7s7UIKEVFCSSSVS4Jarrjkxc3HeMCq9+jI2P7xX4q7SV41JR7MTKhTnu0UX3Z9Z7v1S+7PrPd+qvUlbrT5Kelpce5Rfdr1nu/VdOjfrPd+qvEkdafIelpce5RnRr1nu/VIaN+s936q8SR1p8h6Wlx7lJ93Mf8nu/Vcdo16z3fqrxJHWnyHpaXHuUh0c/H7v1Tfu16wfp+qvUkdafIelpce5R/dv1nu/VL7tes936q8SR1p8h6Wlx7lEdGvWe79V0aNes936q8SR1p8h6Wlx7lGNGvWe79V1mjI2vPYAFdpI60+SfS0uASyXXHH5Lcd5xKLSSS22+46MVFWSEkkkoLH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8" name="AutoShape 14" descr="data:image/jpeg;base64,/9j/4AAQSkZJRgABAQAAAQABAAD/2wCEAAkGBhQSERITExIVFRQSFRAUFBgVFQ8UFRAUFBAVFBQUFBcXHCYeFxkjGRQUHy8gIycpLCwsFR4xNTAqNSYrLCkBCQoKDgwOGg8PGCwkHyQsKSwsLCksLCwpLCwtKiksMiwsKSwpLCwsLCwpLCwxLSwpLCwsLCksLSw1LCwsKSwqKf/AABEIALkAtwMBIgACEQEDEQH/xAAbAAABBQEBAAAAAAAAAAAAAAAEAAIDBQYBB//EAD8QAAEDAQQGBQkHBAMBAAAAAAEAAgMRBAUhMQYSQVFhcRMigZGxMkJSY6GiwdHhFBZicpKy8AcjM1MVgsLx/8QAGgEAAgMBAQAAAAAAAAAAAAAAAAMBAgQFBv/EAC4RAAIBAwMDAgQGAwAAAAAAAAABAgMREgQhURMxQRSxImGB8AUyUnGh0SNC4f/aAAwDAQACEQMRAD8A9xUVotTWCpPIbTyXLXahG0uPZxOwLMz2ovOs44+HAJkIZEN2LKa+HHyeqO8oR1tfXynd5QokXC5PUUitwo2t3pO73Lv2x3pO73IMSJB6tiRcOba3ek7vck22uB8o95KCD05zlGKC4a61O9I95SFqd6R73IbXwHck1yMQuE/anek7vcpPtjqU1j3oMvTtbBRiFyRtqdU9Z3eU51sdXyjgN5Qkbs+aQdiVOIXCjanYdZ3e5d+1uz1j3lCh2J7lx71GIXCDbHHznd5Thanek7vKDDlIHUCMQuEvtzgKax7ymx2148495PigukqVKHURiiblrFfBHlCvLAqygtDXirTXxHNZbXU1ntRY4OHbxG5UlTv2JTNOkorNaA9ocMj7OCSzlii0itVXhmxor2n6eKqQ9ct9qrLJX03ew0+Ci11vjG0UhTZPrpwehtdd11awXJnFc10wOTXFTYi5MHqVjqoTW2p7X0KMQuFROzC61yjiYXOGqCa7lYxXJIcTRvtKq2o92HcEqn1wVm3R8bXnuCk/4JtKazkvqwLYsooTh3pMdt5q3OjoAo157QEJNccjRhR2WWBVlUg/JFmCNOA71G59Sn2irahwIPFQNTLEXJo/BMllqaJSyaoptUcTd6iwXJmYCq4XqNz6pF1FFibkuvRNdJvUDpe0+CYZKcT4IsFy+0fth1ixx8oVaNxGfs8F1UthnpI07cf2lJIqU9yyYNbyDLJ+d37ihhIWp9v/AMslPTf+4qAS71sS2FthLJa/L5JwchNXaE+OffgVOJFwxr08GqHBU9njL3BrBVxy+vBTYi40A1oASTkBtV/d2jeRl5ho+JVjdd0tiFc3nN3wHBS268WxDHEnIDM/JY51nJ4wGqNt2TxQhoo0ADgoprexubh2Y+CoLTer37dUbh80O0qI0P1MnLgvnX23YCe5M/50ege8Km10nOwTOjErky8bfjNocO4oqG3Mdk4eCzGsuayq6EfBORrJoGvFHAEcVTWu4KVdH+k/AoeyXq9m3WG4/Aq8sdvbIOqcRmNoS7TpduxO0jGgEuNRQjYdie9+wLUXndQlFRg/Yd/ArLStLCWuFHDP58lqpzVRbC5KxwupzULpd3adyZJL3e1yHkl7tgTMSLkpl3d+9R9NuUBfVc1kYhcMsr+uO3wKSggPWHb4FJLmtyyZHb5P7sn53/uKjE2/FR3hJ/dk/O/9xUTXrSo7CmwxvAp2sDgUMwqdsm/HxVsStyRri38QOVM67KLc3FdPRMq7y3Yu4bmqh0Uu3XkMhxbHlXa76Baq8LYIo3POzIbzsCw6md304j6a2yYNe16iIUGLzkN3ErNySFxqTUnMlDyWoucXO8o5/IJCRMp0lBFXK5KHp7ZEM4rrXpuJFwrXR1qsQ6FsjMRQaw8SqpsiutHrWCXRHI1I+ISqicVkvBMWm7FXrrjnqW8rH0UhHmnFvLchA/amKzV0Q3YnMlO1OimLSC00cNvzQ7XbUjIjELmtuy8hKNzhmPiOCHv+6elZrN8tmI/F+ErNQW4xuD25j2jaFtLJahIxr25OFeXBYqkHSkpRGxakrM84fL3+HBREq90ouro5dcYNkz4P296o3vAXRg1OKkjO9nYbTeuOkooZLQoHP7FOIXC22mhCSB10kYIsmSWx4dI9zTUF78f+xUbVlHXm+GeWhq0vdVpPHMblfWG+2SbaHc74LU6Eor5GfqJlmx6nbN/OKiY78PcjbrswkmibQ4vHu4/BLdkrk3vsb+4rF0UDG7aax5ux+KotKbfrSCMZMxP5j9FrHOoCdgFewLzO0Wkue9585zj7cPYuXpY5zc393NVV4xSJy5ISIXpk4TDeuliZsgxr0+zwGR7WNzd7OJQWvxWkuGCSJvTGPWDxkPLa3eBtqlVXhG/nwWh8TCYrLExvRzR6p9PMOO8O2HgqFto1HhzT5DjQ7wD8Qr6/L9Z0NGEFz+qAc276grKCUb0rTxlJNy8lqkknZG5t1mFphBGZGsw7ju+CyBOJBwIwI47Vd6I3lXWhJy6zeRzHeo9K7u1T0zRgaB/PY5Lpf46jpP6F5fFHNFO6VROlUDpN5TDaAMluwEZBNVf6J3hRzoicD1m/+llulqp7utfRzRP3OFeRw+KVVpZQaLRnZm40isPS2d7R5QGs3gRj815qTXeV63So5ryy849SaVnovdTlXBZ9DK6cRtdWswRwPLkoXUT31/8AtFU2++Y4/O1jubj3ldFQb7GfKwfJaA0VJoFxYu8rzfMcTRoyaMu3ektEdNdbsr1eCW9Iz08v53eKjjYdyNvEf3pPzu8U2MLTB7IzSe5LZLfMzyXGm7Mdy2n9Pr2kltsbHtGDXurlsIWQjWr/AKcvpbmcWPHsSdWoujN28MmjJ9Rfueo31PqWeZ25jz7q8sgvOMgUcMh4L07SRlbJaB6uT9pXhkbxQch4LmfhlNThK/Jr1c3Fo9D0V1JLS1pDXDVfgaEbFtxdUP8AqZ+lq8t/p3OBbQSQB0cmJIA2b16Vel+xwxOk1g4gdVrSC57j5LQBtJWfXQkqyjHhDdNJOndgNvsjJJmwMY0Uo+ZwaBqt81vM/BXc0rY2FxwawV5ABAaP3e6OLWlNZpTryn8R80cAMEDetrE1obZtZojj1ZJySBrehFjvzPJZWs5Yp7Lu/d/19B18Vfywi6bAJdaeVgLpaaoIHUjHkjmRiVY/8XF/qZ+lqcLbH/sZ+pvzXft0f+xn6m/NKlKbd9yySRWXxdoY1s0LAHwnWo0Aa7fOaaZ4VR7XMni3skb4jxCebbH/ALGfqb81l22ySC0mzxPj6OcufC5zqiJ3nsAGZzITIRlUVvK334/53KtqL+TLC5LKzrwyRsMkJpUtHXYfJd8OxWv/ABUP+pn6WrO3xZ32QxWvXdJqu1bQT50TsKhowAacVpGXhGQCJGUIBHWbt7VNXLacXdP38/fzCFuzMFpS1rLS8NAaNVmAoBjXYqOW3sbm4ZjxCd/UCQOtzyCCNSPEEEbVmnD4eIXoNPRTpRbfhHMq1LTaXJ79YpdaNjvSa094XlGn1vfHbZWMFARGa82r1S6mUgiG5jB7oXkv9RTW3y8Gxj3Vy/w1LryT4fujZqnamjJ2qV7/ACnOPbh3IF0PBWEg4oZ7eK9DdLsc1NgTo0lOW8UlXIYg+8Yz00n53eKjZDx9qOvCH+9J+d3iuRxgZlIjLZFZdyOOzDf4q/0OcIrbA7ZrFp/7NI+KrI5G7ASi4nPFHABuqQ4Vz6pr8ET+KLjyiiljJM9ttUOux7fSa5veKLwqSy6jnNObXOb3Gi9wu22CWJkgNdZoPbTH2rzbTS6OjtbnAdWbrjnkR8VyPw2phOUH92OhrI3ipIzAZ/Mlr/6e6P8ASSfaHirIjRg3ybT2fFZt0YAqV6Pddz9FZopGSdC4MBfX/G/b1x8Rit2trONPFOzexl0sMp3fgt7+vdtmgfIcwKNHpOOQXj85dI5z3ElzyXOOOJKv9Ir6dantrTUjqBSuq87XY+xVGoq6Kj0IXfdhqq3UlZdkCdD/ACpS6H+VKMbEu9Gt+ZkAui/lSkyrSHNJDmkFp3EYgo3olGYdiMwRvrvvt9uhMbI2g6upM55GqCRQ6rRiTt3Lzy8rodBK6J9atyzo4bCOC0Ghl4dBaQCepNRh4Or1PaStVppo908XSMH92IEj8bdrVyo1Fpa2FrRZ0XF16WXlHlXRKWwWLpJoox572D21+ClDarTaA3Vr2kykdWEYfndl7KroVq2EHL5GSlHOaR6SxtABuovFNKpuktlodQ+WWgj8OC9hva2iGGSQ5NaT20oPavF3scamtS4knHac1yfwyNnKf0N2tlsolXI1u89oQ74uIVlLXaPYhJIxuXZyMCAXxJIh0PFJVbGIsbwiJlk/M7xTGRNGeKMvCL+7JX0neKbFDuCQpbIiXc7FXYKIqGzVzqfBOjY0YnFS/aicGhGQpm30Et9GmzuOLeswfhJxHfVWeldy/aICG/5GdZnPaO0LAXeXRPbMDRzDUcd47QvT7ut7Zo2vacDs2g7QVyNTF06nVj9s6emmqkOnI8mhs41gHZawD/wiuOCub6vl9oOri2FtA1vpUGbvkrzSjRvEzxjPGRo/cOKybsclvhUjVtPj+DDUjOleHP8AJCRXkuain1E+OJPzEERYuamKn1cV3UxCjMgHEeC46KoRLG5hc1UZgB6hOWDh7CMitxZNOYhCC8O6QChaAesQNhyWQki2jNcczaO0JVWnCrbIfSrSp/lA5GmR5IbR0jjRo3uOAC9R0buf7NA1nnnrPO9xzVVopo1qETyt69Oo0+YDtPFX963myCN0jzlkNrjsAWDV1+o1Th2N+mpYJ1JGY0+vPBsDca9eSmwDIHn8FhnxA5fIo23Oe+R8utVzzUjduA4BBumBwcMfauhQj04KKMNWfUm5AkrSEI9o3KxkadhqEO5tU9SKIBMKSJdCkhyLFrbogJX/AJneKHLtyMt0VZX/AJneKayz0zSE9gl3IYoC5HRNDchU+wKMbhgERExQ2UZJHHXE/wA5K5uS8zZ3VzY7yh/6HFV0TdpSklqlStJWYRk4u6PSLPaGyNDmkFpyKz196IhxL4aBxxLfNdy3FUt1Xk+zmrcQTi05HluK2V3XxHMOqaOGbTmFznGdCWUe333OpGpT1EcZd/vseeS2ZzXFr2lrhsKf0a9HtVhZIKPaHc8xyVJa9D2n/G8t4Eaw71phq4v82xlqaOa/LuZJjM10sxHJXj9FpmjDVdyKiOjs9R1PaE7rQfkQ6NRf6sptTFdfGr1mikxOOq3mVZWbRBgp0jy7gOqFV6iC8lo6apLwZSzWZ0h1WNLjuHx3LU3Hoo2I9JJRz9g81nzKvLNY2RijGho4KC33syIYmrtjRmVknqJ1PhibaenhS+Kb/ontVqbGwvcaNaKlYG+7z+1OxwYP8Y/9c0+8b4fJJWTyPNaMm895QVohpiPJ28OIT6FFU933M2o1HU+GPYrXsLDvCjlaHKwca4HsPpIKaz6uS2qRmQE+MtTKVzCMBTHQK1ywKYdySn1CEkXAt7aykj8MdZ3ih+jqrvSCw6lokwwcdYcnfWqrxGs8ZXimE1aTRA2NTMZTFSCOia4Kb3KnHPT4xTEprWKRrVADwaY7di7GDUUNDmSMCBzTeO5SxjDifBQyC7sWkMjR1uuBlXA9+1WkWksR8olh4j5LMEZBROxPNZ5UYSNMNTUj5v8AubqO8Izk9veFJ9ob6Te8LDSNGGG1NnaNdqV6ZcjlrX+k20t4xtze3v8Akg5dI4h5NXV3D5rLzNG5NiOHJWWnj5Ky1k32ViytukMr6hvUGWGJ79iqw6o47zmnyDHmoa0PNPjFRWyMs5ynvJjbQwOFe/gd6Hhlp1T2ItxpyKFnh+iYuChDNFTEZHMbuSj59hRTHVwKjfDTkrXJBJLOow1HBvcuOgVrgC9HVdVrcV19LMGHKjieFBh7aLqTOvGDsx9OjKaujV6T3Z0jA9o6zM+Lfp81lOjXo6zd8XAQS+MVGZaM2/l4LHQq2+FmnVUG3nH6maLVzo0V0KXRrbc5wNqLpYiejXAxFwIBHs71OxuPJObGnhmChsCPeU1gxClLUmMUEidmE2bygpNXELkjcQoA5KFHGMSiHtUeriEANeMOSic1EhqZqKUQQALmpXBT6i6WKbgBOi2pzW1RTo0zo6KbgDGKnJIMpyRoiqrq59HcQ+QYZhp28/kqSqKKuxlOnKo7RCdGbs6NheR1n07G7P5ySV0kuZKTk7s7UIKEVFCSSSVS4Jarrjkxc3HeMCq9+jI2P7xX4q7SV41JR7MTKhTnu0UX3Z9Z7v1S+7PrPd+qvUlbrT5Kelpce5Rfdr1nu/VdOjfrPd+qvEkdafIelpce5RnRr1nu/VIaN+s936q8SR1p8h6Wlx7lJ93Mf8nu/Vcdo16z3fqrxJHWnyHpaXHuUh0c/H7v1Tfu16wfp+qvUkdafIelpce5R/dv1nu/VL7tes936q8SR1p8h6Wlx7lEdGvWe79V0aNes936q8SR1p8h6Wlx7lGNGvWe79V1mjI2vPYAFdpI60+SfS0uASyXXHH5Lcd5xKLSSS22+46MVFWSEkkkoLH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620000" y="0"/>
            <a:ext cx="1524000" cy="6858000"/>
            <a:chOff x="7620000" y="0"/>
            <a:chExt cx="1524000" cy="6858000"/>
          </a:xfrm>
        </p:grpSpPr>
        <p:pic>
          <p:nvPicPr>
            <p:cNvPr id="72708" name="Picture 4" descr="http://fc09.deviantart.net/fs71/f/2012/290/8/7/profile_picture_by_wdisneyrp_rafiki-d5i4ldq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lum bright="20000"/>
            </a:blip>
            <a:srcRect/>
            <a:stretch>
              <a:fillRect/>
            </a:stretch>
          </p:blipFill>
          <p:spPr bwMode="auto">
            <a:xfrm>
              <a:off x="7696200" y="0"/>
              <a:ext cx="1447800" cy="1447800"/>
            </a:xfrm>
            <a:prstGeom prst="rect">
              <a:avLst/>
            </a:prstGeom>
            <a:noFill/>
          </p:spPr>
        </p:pic>
        <p:pic>
          <p:nvPicPr>
            <p:cNvPr id="72712" name="Picture 8" descr="http://www.nist.gov/pml/wmd/metric/images/chocolate_chip-cookies_1.jp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7696200" y="1524000"/>
              <a:ext cx="1447800" cy="1333501"/>
            </a:xfrm>
            <a:prstGeom prst="rect">
              <a:avLst/>
            </a:prstGeom>
            <a:noFill/>
          </p:spPr>
        </p:pic>
        <p:pic>
          <p:nvPicPr>
            <p:cNvPr id="72722" name="Picture 18" descr="http://hardwarelust.com/wp-content/uploads/2012/06/app-store-logo.pn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7696200" y="2819400"/>
              <a:ext cx="1447800" cy="1543965"/>
            </a:xfrm>
            <a:prstGeom prst="rect">
              <a:avLst/>
            </a:prstGeom>
            <a:noFill/>
          </p:spPr>
        </p:pic>
        <p:pic>
          <p:nvPicPr>
            <p:cNvPr id="13" name="Picture 12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4267201"/>
              <a:ext cx="1524000" cy="1676399"/>
            </a:xfrm>
            <a:prstGeom prst="rect">
              <a:avLst/>
            </a:prstGeom>
          </p:spPr>
        </p:pic>
        <p:pic>
          <p:nvPicPr>
            <p:cNvPr id="72724" name="Picture 20" descr="http://us.123rf.com/400wm/400/400/alptraum/alptraum0906/alptraum090600003/5035671-bryce-canyon-national-park-spires--hoodoos-rock-formations--thor-s-hammer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96200" y="5943600"/>
              <a:ext cx="1447800" cy="914400"/>
            </a:xfrm>
            <a:prstGeom prst="rect">
              <a:avLst/>
            </a:prstGeom>
            <a:noFill/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7696200" y="0"/>
              <a:ext cx="76200" cy="6858000"/>
            </a:xfrm>
            <a:prstGeom prst="line">
              <a:avLst/>
            </a:prstGeom>
            <a:ln w="1270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2 – Cities in Your County (Utah)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657600"/>
          </a:xfrm>
        </p:spPr>
        <p:txBody>
          <a:bodyPr numCol="2">
            <a:noAutofit/>
          </a:bodyPr>
          <a:lstStyle/>
          <a:p>
            <a:r>
              <a:rPr lang="en-US" sz="3000" dirty="0"/>
              <a:t>Saratoga Springs</a:t>
            </a:r>
          </a:p>
          <a:p>
            <a:r>
              <a:rPr lang="en-US" sz="3000" dirty="0"/>
              <a:t>Eagle Mountain</a:t>
            </a:r>
          </a:p>
          <a:p>
            <a:r>
              <a:rPr lang="en-US" sz="3000" dirty="0"/>
              <a:t>Cedar Fort</a:t>
            </a:r>
          </a:p>
          <a:p>
            <a:r>
              <a:rPr lang="en-US" sz="3000" dirty="0" err="1"/>
              <a:t>Lehi</a:t>
            </a:r>
            <a:endParaRPr lang="en-US" sz="3000" dirty="0"/>
          </a:p>
          <a:p>
            <a:r>
              <a:rPr lang="en-US" sz="3000" dirty="0"/>
              <a:t>American Fork</a:t>
            </a:r>
          </a:p>
          <a:p>
            <a:r>
              <a:rPr lang="en-US" sz="3000" dirty="0"/>
              <a:t>Pleasant Grove</a:t>
            </a:r>
          </a:p>
          <a:p>
            <a:r>
              <a:rPr lang="en-US" sz="3000" dirty="0" err="1"/>
              <a:t>Lindon</a:t>
            </a:r>
            <a:endParaRPr lang="en-US" sz="3000" dirty="0"/>
          </a:p>
          <a:p>
            <a:r>
              <a:rPr lang="en-US" sz="3000" dirty="0"/>
              <a:t>Orem</a:t>
            </a:r>
          </a:p>
          <a:p>
            <a:r>
              <a:rPr lang="en-US" sz="3000" dirty="0"/>
              <a:t>Provo</a:t>
            </a:r>
          </a:p>
          <a:p>
            <a:r>
              <a:rPr lang="en-US" sz="3000" dirty="0"/>
              <a:t>Alpine</a:t>
            </a:r>
          </a:p>
          <a:p>
            <a:r>
              <a:rPr lang="en-US" sz="3000" dirty="0"/>
              <a:t>Highland</a:t>
            </a:r>
          </a:p>
          <a:p>
            <a:r>
              <a:rPr lang="en-US" sz="3000" dirty="0"/>
              <a:t>Springville</a:t>
            </a:r>
          </a:p>
          <a:p>
            <a:r>
              <a:rPr lang="en-US" sz="3000" dirty="0"/>
              <a:t>Spanish Fork</a:t>
            </a:r>
          </a:p>
          <a:p>
            <a:r>
              <a:rPr lang="en-US" sz="3000" dirty="0"/>
              <a:t>Payson</a:t>
            </a:r>
          </a:p>
        </p:txBody>
      </p:sp>
    </p:spTree>
    <p:extLst>
      <p:ext uri="{BB962C8B-B14F-4D97-AF65-F5344CB8AC3E}">
        <p14:creationId xmlns:p14="http://schemas.microsoft.com/office/powerpoint/2010/main" val="39592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1 – State Capitol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Salt Lake City</a:t>
            </a:r>
            <a:endParaRPr lang="en-US" dirty="0"/>
          </a:p>
        </p:txBody>
      </p:sp>
      <p:pic>
        <p:nvPicPr>
          <p:cNvPr id="4" name="Picture 3" descr="panoSL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38924"/>
            <a:ext cx="8432800" cy="301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2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By the end of today I can say…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1264"/>
            <a:ext cx="8229600" cy="505053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 can read and understand how to use a variety of maps. (physical maps, political maps, </a:t>
            </a:r>
            <a:r>
              <a:rPr lang="en-US" dirty="0" smtClean="0"/>
              <a:t>road </a:t>
            </a:r>
            <a:r>
              <a:rPr lang="en-US" dirty="0"/>
              <a:t>maps, thematic maps</a:t>
            </a:r>
            <a:r>
              <a:rPr lang="en-US" dirty="0" smtClean="0"/>
              <a:t>)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 can identify the three clues to understanding a map.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 can label Utah’s 29 </a:t>
            </a:r>
            <a:r>
              <a:rPr lang="en-US" dirty="0" smtClean="0"/>
              <a:t>counties on a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4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Three essential clues to understand a map.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Compass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Key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Scale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371600"/>
            <a:ext cx="1341389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371600"/>
            <a:ext cx="182880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371600"/>
            <a:ext cx="13716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1371600"/>
            <a:ext cx="13716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7460" y="1371600"/>
            <a:ext cx="1976541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124201"/>
            <a:ext cx="1600200" cy="14413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0200" y="3124200"/>
            <a:ext cx="1447800" cy="1447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0" y="3124201"/>
            <a:ext cx="1828800" cy="14384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6800" y="3124200"/>
            <a:ext cx="1771426" cy="1447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9402" y="3124201"/>
            <a:ext cx="2531532" cy="13933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4944534"/>
            <a:ext cx="3179750" cy="13800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8000" y="4953001"/>
            <a:ext cx="3505200" cy="1366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53200" y="4953000"/>
            <a:ext cx="24511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9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838200"/>
          </a:xfrm>
        </p:spPr>
        <p:txBody>
          <a:bodyPr/>
          <a:lstStyle/>
          <a:p>
            <a:r>
              <a:rPr lang="en-US" dirty="0" smtClean="0"/>
              <a:t>4 kinds of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685800"/>
            <a:ext cx="1905000" cy="533400"/>
          </a:xfrm>
        </p:spPr>
        <p:txBody>
          <a:bodyPr/>
          <a:lstStyle/>
          <a:p>
            <a:r>
              <a:rPr lang="en-US" dirty="0" smtClean="0"/>
              <a:t>Political</a:t>
            </a:r>
          </a:p>
          <a:p>
            <a:endParaRPr lang="en-US" dirty="0"/>
          </a:p>
        </p:txBody>
      </p:sp>
      <p:pic>
        <p:nvPicPr>
          <p:cNvPr id="4" name="Picture 3" descr="us-political-map-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8153400" cy="5196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870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2286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Physical</a:t>
            </a:r>
            <a:endParaRPr lang="en-US" dirty="0"/>
          </a:p>
        </p:txBody>
      </p:sp>
      <p:pic>
        <p:nvPicPr>
          <p:cNvPr id="4" name="Content Placeholder 3" descr="physical utah map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483"/>
          <a:stretch/>
        </p:blipFill>
        <p:spPr>
          <a:xfrm>
            <a:off x="2133601" y="685800"/>
            <a:ext cx="5537199" cy="600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69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1752600" cy="762000"/>
          </a:xfrm>
        </p:spPr>
        <p:txBody>
          <a:bodyPr/>
          <a:lstStyle/>
          <a:p>
            <a:r>
              <a:rPr lang="en-US" dirty="0" smtClean="0"/>
              <a:t>Theme</a:t>
            </a:r>
            <a:endParaRPr lang="en-US" dirty="0"/>
          </a:p>
        </p:txBody>
      </p:sp>
      <p:pic>
        <p:nvPicPr>
          <p:cNvPr id="6" name="Content Placeholder 5" descr="trailswes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5" t="262" r="348" b="1373"/>
          <a:stretch/>
        </p:blipFill>
        <p:spPr>
          <a:xfrm>
            <a:off x="2362200" y="914400"/>
            <a:ext cx="6400800" cy="559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639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1447800" cy="1066800"/>
          </a:xfrm>
        </p:spPr>
        <p:txBody>
          <a:bodyPr/>
          <a:lstStyle/>
          <a:p>
            <a:r>
              <a:rPr lang="en-US" dirty="0" smtClean="0"/>
              <a:t>Road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" t="-660" b="-529"/>
          <a:stretch/>
        </p:blipFill>
        <p:spPr>
          <a:xfrm>
            <a:off x="1828800" y="752200"/>
            <a:ext cx="7010400" cy="595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554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purpose of a political map?</a:t>
            </a:r>
          </a:p>
          <a:p>
            <a:r>
              <a:rPr lang="en-US" dirty="0"/>
              <a:t>What is the purpose of a physical map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the purpose of a theme map?</a:t>
            </a:r>
          </a:p>
          <a:p>
            <a:r>
              <a:rPr lang="en-US" dirty="0" smtClean="0"/>
              <a:t>What is the purpose of a road map?</a:t>
            </a:r>
          </a:p>
          <a:p>
            <a:r>
              <a:rPr lang="en-US" dirty="0" smtClean="0"/>
              <a:t>What are the three essential clues to understanding a map and what is the purpose of each?</a:t>
            </a:r>
            <a:endParaRPr lang="en-US" dirty="0"/>
          </a:p>
          <a:p>
            <a:r>
              <a:rPr lang="en-US" dirty="0"/>
              <a:t>Can you find the US on </a:t>
            </a:r>
            <a:r>
              <a:rPr lang="en-US" dirty="0" smtClean="0"/>
              <a:t>the following </a:t>
            </a:r>
            <a:r>
              <a:rPr lang="en-US" dirty="0"/>
              <a:t>map? What color is it?</a:t>
            </a:r>
          </a:p>
        </p:txBody>
      </p:sp>
    </p:spTree>
    <p:extLst>
      <p:ext uri="{BB962C8B-B14F-4D97-AF65-F5344CB8AC3E}">
        <p14:creationId xmlns:p14="http://schemas.microsoft.com/office/powerpoint/2010/main" val="187973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10986</TotalTime>
  <Words>434</Words>
  <Application>Microsoft Macintosh PowerPoint</Application>
  <PresentationFormat>Letter Paper (8.5x11 in)</PresentationFormat>
  <Paragraphs>118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Urban</vt:lpstr>
      <vt:lpstr>WARM-UP A: 1-23/B: 1-24</vt:lpstr>
      <vt:lpstr>UTAH HISTORY</vt:lpstr>
      <vt:lpstr>By the end of today I can say…</vt:lpstr>
      <vt:lpstr>Three essential clues to understand a map.</vt:lpstr>
      <vt:lpstr>4 kinds of Maps</vt:lpstr>
      <vt:lpstr>Physical</vt:lpstr>
      <vt:lpstr>Theme</vt:lpstr>
      <vt:lpstr>Road</vt:lpstr>
      <vt:lpstr>Review</vt:lpstr>
      <vt:lpstr>PowerPoint Presentation</vt:lpstr>
      <vt:lpstr>29-6-5-4-3-2-1</vt:lpstr>
      <vt:lpstr>29 – Counties  in Utah</vt:lpstr>
      <vt:lpstr>6 – States Surrounding Utah</vt:lpstr>
      <vt:lpstr>5 – Utah’s National Parks</vt:lpstr>
      <vt:lpstr>4 – Physical Features of Utah</vt:lpstr>
      <vt:lpstr>Utah’s 3 Land Regions</vt:lpstr>
      <vt:lpstr>The Rocky Mountain Region</vt:lpstr>
      <vt:lpstr>The Great Basin Region</vt:lpstr>
      <vt:lpstr>The Colorado Plateau Region</vt:lpstr>
      <vt:lpstr>2 – Cities in Your County (Utah) </vt:lpstr>
      <vt:lpstr>1 – State Capitol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UTAH HISTORY</dc:title>
  <dc:creator>Brandy Donald</dc:creator>
  <cp:lastModifiedBy>ASD Teacher</cp:lastModifiedBy>
  <cp:revision>48</cp:revision>
  <cp:lastPrinted>2013-01-23T15:11:10Z</cp:lastPrinted>
  <dcterms:created xsi:type="dcterms:W3CDTF">2012-12-20T03:46:48Z</dcterms:created>
  <dcterms:modified xsi:type="dcterms:W3CDTF">2014-01-24T21:49:40Z</dcterms:modified>
</cp:coreProperties>
</file>