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8" r:id="rId4"/>
    <p:sldId id="259" r:id="rId5"/>
    <p:sldId id="260" r:id="rId6"/>
    <p:sldId id="261" r:id="rId7"/>
    <p:sldId id="262" r:id="rId8"/>
    <p:sldId id="267" r:id="rId9"/>
    <p:sldId id="268" r:id="rId10"/>
    <p:sldId id="264" r:id="rId11"/>
    <p:sldId id="265" r:id="rId12"/>
    <p:sldId id="266"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609256E-61CA-4995-A4DB-1B600F95FBB7}" type="datetimeFigureOut">
              <a:rPr lang="en-US" smtClean="0"/>
              <a:t>5/12/2016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EC8BDA-0F10-42B7-BA98-70DC9DCBF32F}" type="slidenum">
              <a:rPr lang="en-US" smtClean="0"/>
              <a:t>‹#›</a:t>
            </a:fld>
            <a:endParaRPr lang="en-US"/>
          </a:p>
        </p:txBody>
      </p:sp>
    </p:spTree>
    <p:extLst>
      <p:ext uri="{BB962C8B-B14F-4D97-AF65-F5344CB8AC3E}">
        <p14:creationId xmlns:p14="http://schemas.microsoft.com/office/powerpoint/2010/main" val="10334689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DA008-6C8D-4704-B414-05F8F0C1A4F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327260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DA008-6C8D-4704-B414-05F8F0C1A4F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117241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DA008-6C8D-4704-B414-05F8F0C1A4F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320309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DA008-6C8D-4704-B414-05F8F0C1A4F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177499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DA008-6C8D-4704-B414-05F8F0C1A4F2}"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424164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1DA008-6C8D-4704-B414-05F8F0C1A4F2}"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36663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1DA008-6C8D-4704-B414-05F8F0C1A4F2}"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238589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DA008-6C8D-4704-B414-05F8F0C1A4F2}"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45695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DA008-6C8D-4704-B414-05F8F0C1A4F2}"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427804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DA008-6C8D-4704-B414-05F8F0C1A4F2}"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74933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DA008-6C8D-4704-B414-05F8F0C1A4F2}"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B8CD3-E37C-44B6-B762-1381DD5545D1}" type="slidenum">
              <a:rPr lang="en-US" smtClean="0"/>
              <a:t>‹#›</a:t>
            </a:fld>
            <a:endParaRPr lang="en-US"/>
          </a:p>
        </p:txBody>
      </p:sp>
    </p:spTree>
    <p:extLst>
      <p:ext uri="{BB962C8B-B14F-4D97-AF65-F5344CB8AC3E}">
        <p14:creationId xmlns:p14="http://schemas.microsoft.com/office/powerpoint/2010/main" val="7341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DA008-6C8D-4704-B414-05F8F0C1A4F2}" type="datetimeFigureOut">
              <a:rPr lang="en-US" smtClean="0"/>
              <a:t>5/12/2016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B8CD3-E37C-44B6-B762-1381DD5545D1}" type="slidenum">
              <a:rPr lang="en-US" smtClean="0"/>
              <a:t>‹#›</a:t>
            </a:fld>
            <a:endParaRPr lang="en-US"/>
          </a:p>
        </p:txBody>
      </p:sp>
    </p:spTree>
    <p:extLst>
      <p:ext uri="{BB962C8B-B14F-4D97-AF65-F5344CB8AC3E}">
        <p14:creationId xmlns:p14="http://schemas.microsoft.com/office/powerpoint/2010/main" val="424741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dp.la/exhibitions/exhibits/show/new-deal/recovery-programs/works-progress-administration" TargetMode="External"/><Relationship Id="rId7" Type="http://schemas.openxmlformats.org/officeDocument/2006/relationships/image" Target="../media/image12.jpg"/><Relationship Id="rId2" Type="http://schemas.openxmlformats.org/officeDocument/2006/relationships/hyperlink" Target="http://dp.la/exhibitions/exhibits/show/new-deal/relief-programs/civilian-conservation-corps"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dp.la/exhibitions/exhibits/show/new-deal/relief-programs/civil-works-administration" TargetMode="External"/><Relationship Id="rId10" Type="http://schemas.openxmlformats.org/officeDocument/2006/relationships/hyperlink" Target="http://dp.la/exhibitions/exhibits/show/new-deal/relief-programs" TargetMode="External"/><Relationship Id="rId4" Type="http://schemas.openxmlformats.org/officeDocument/2006/relationships/hyperlink" Target="http://dp.la/exhibitions/exhibits/show/new-deal/relief-programs/federal-emergency-relief-act" TargetMode="External"/><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p.la/exhibitions/exhibits/show/new-deal/relief-and-recovery-workers/women" TargetMode="External"/><Relationship Id="rId2" Type="http://schemas.openxmlformats.org/officeDocument/2006/relationships/hyperlink" Target="http://dp.la/exhibitions/exhibits/show/new-deal/relief-and-recovery-workers/men" TargetMode="External"/><Relationship Id="rId1" Type="http://schemas.openxmlformats.org/officeDocument/2006/relationships/slideLayout" Target="../slideLayouts/slideLayout2.xml"/><Relationship Id="rId4" Type="http://schemas.openxmlformats.org/officeDocument/2006/relationships/hyperlink" Target="http://dp.la/exhibitions/exhibits/show/new-deal/relief-and-recovery-workers/minor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dp.la/exhibitions/exhibits/show/new-deal/what-happene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dp.la/exhibitions/exhibits/show/new-deal/what-happened-/how-it-affected-the-n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p.la/exhibitions/exhibits/show/new-deal/franklin-delano-roosevelt/a-new-approach-to-govern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5181600"/>
            <a:ext cx="6400800" cy="1066800"/>
          </a:xfrm>
        </p:spPr>
        <p:txBody>
          <a:bodyPr>
            <a:normAutofit/>
          </a:bodyPr>
          <a:lstStyle/>
          <a:p>
            <a:r>
              <a:rPr lang="en-US" sz="4000" dirty="0" smtClean="0">
                <a:solidFill>
                  <a:schemeClr val="tx1">
                    <a:lumMod val="65000"/>
                    <a:lumOff val="35000"/>
                  </a:schemeClr>
                </a:solidFill>
              </a:rPr>
              <a:t>The Great Depression Edition</a:t>
            </a:r>
            <a:endParaRPr lang="en-US" sz="4000" dirty="0">
              <a:solidFill>
                <a:schemeClr val="tx1">
                  <a:lumMod val="65000"/>
                  <a:lumOff val="3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15440">
            <a:off x="587840" y="775868"/>
            <a:ext cx="7304926" cy="4114800"/>
          </a:xfrm>
          <a:prstGeom prst="rect">
            <a:avLst/>
          </a:prstGeom>
        </p:spPr>
      </p:pic>
      <p:sp>
        <p:nvSpPr>
          <p:cNvPr id="7" name="Title 6"/>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48093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 1930’s </a:t>
            </a:r>
            <a:br>
              <a:rPr lang="en-US" dirty="0" smtClean="0"/>
            </a:br>
            <a:r>
              <a:rPr lang="en-US" sz="3100" dirty="0" smtClean="0"/>
              <a:t>Help from President Roosevelt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7952" y="3607149"/>
            <a:ext cx="768096" cy="512064"/>
          </a:xfrm>
        </p:spPr>
      </p:pic>
      <p:graphicFrame>
        <p:nvGraphicFramePr>
          <p:cNvPr id="4" name="Content Placeholder 4"/>
          <p:cNvGraphicFramePr>
            <a:graphicFrameLocks/>
          </p:cNvGraphicFramePr>
          <p:nvPr>
            <p:extLst>
              <p:ext uri="{D42A27DB-BD31-4B8C-83A1-F6EECF244321}">
                <p14:modId xmlns:p14="http://schemas.microsoft.com/office/powerpoint/2010/main" val="122408422"/>
              </p:ext>
            </p:extLst>
          </p:nvPr>
        </p:nvGraphicFramePr>
        <p:xfrm>
          <a:off x="457200" y="1915258"/>
          <a:ext cx="8229600" cy="4028342"/>
        </p:xfrm>
        <a:graphic>
          <a:graphicData uri="http://schemas.openxmlformats.org/drawingml/2006/table">
            <a:tbl>
              <a:tblPr firstRow="1" bandRow="1">
                <a:tableStyleId>{306799F8-075E-4A3A-A7F6-7FBC6576F1A4}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57300">
                <a:tc>
                  <a:txBody>
                    <a:bodyPr/>
                    <a:lstStyle/>
                    <a:p>
                      <a:r>
                        <a:rPr lang="en-US" b="1" dirty="0" smtClean="0"/>
                        <a:t>1: You receive</a:t>
                      </a:r>
                      <a:r>
                        <a:rPr lang="en-US" b="1" baseline="0" dirty="0" smtClean="0"/>
                        <a:t> help from the “alphabet soup” of the New Deal. Get $30 from the banker.</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4:</a:t>
                      </a:r>
                      <a:r>
                        <a:rPr lang="en-US" b="1" baseline="0" dirty="0" smtClean="0"/>
                        <a:t> </a:t>
                      </a:r>
                      <a:r>
                        <a:rPr lang="en-US" b="1" dirty="0" smtClean="0"/>
                        <a:t>Your farm </a:t>
                      </a:r>
                      <a:r>
                        <a:rPr lang="en-US" b="1" baseline="0" dirty="0" smtClean="0"/>
                        <a:t>starts recovering and the “alphabet soup” of the New Deal helps your family. Get $20 from the banker.</a:t>
                      </a:r>
                      <a:endParaRPr lang="en-US" b="1" dirty="0"/>
                    </a:p>
                  </a:txBody>
                  <a:tcPr/>
                </a:tc>
                <a:extLst>
                  <a:ext uri="{0D108BD9-81ED-4DB2-BD59-A6C34878D82A}">
                    <a16:rowId xmlns:a16="http://schemas.microsoft.com/office/drawing/2014/main" val="10000"/>
                  </a:ext>
                </a:extLst>
              </a:tr>
              <a:tr h="1562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 You get a job through the </a:t>
                      </a:r>
                      <a:r>
                        <a:rPr lang="en-US" b="1" baseline="0" dirty="0" smtClean="0"/>
                        <a:t>“alphabet soup” of the New Deal. Receive $20 from the banker. </a:t>
                      </a:r>
                      <a:endParaRPr lang="en-US" b="1" dirty="0" smtClean="0"/>
                    </a:p>
                  </a:txBody>
                  <a:tcPr/>
                </a:tc>
                <a:tc>
                  <a:txBody>
                    <a:bodyPr/>
                    <a:lstStyle/>
                    <a:p>
                      <a:r>
                        <a:rPr lang="en-US" b="1" dirty="0" smtClean="0"/>
                        <a:t>5: You</a:t>
                      </a:r>
                      <a:r>
                        <a:rPr lang="en-US" b="1" baseline="0" dirty="0" smtClean="0"/>
                        <a:t> get a job through the “alphabet soup” of the New Deal. Get $20 from the banker.</a:t>
                      </a:r>
                      <a:endParaRPr lang="en-US" b="1" dirty="0" smtClean="0"/>
                    </a:p>
                    <a:p>
                      <a:endParaRPr lang="en-US" b="1" dirty="0"/>
                    </a:p>
                  </a:txBody>
                  <a:tcPr/>
                </a:tc>
                <a:extLst>
                  <a:ext uri="{0D108BD9-81ED-4DB2-BD59-A6C34878D82A}">
                    <a16:rowId xmlns:a16="http://schemas.microsoft.com/office/drawing/2014/main" val="10001"/>
                  </a:ext>
                </a:extLst>
              </a:tr>
              <a:tr h="1208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3:</a:t>
                      </a:r>
                      <a:r>
                        <a:rPr lang="en-US" b="1" baseline="0" dirty="0" smtClean="0"/>
                        <a:t> </a:t>
                      </a:r>
                      <a:r>
                        <a:rPr lang="en-US" b="1" smtClean="0"/>
                        <a:t>Your farm</a:t>
                      </a:r>
                      <a:r>
                        <a:rPr lang="en-US" b="1" baseline="0" smtClean="0"/>
                        <a:t> </a:t>
                      </a:r>
                      <a:r>
                        <a:rPr lang="en-US" b="1" baseline="0" dirty="0" smtClean="0"/>
                        <a:t>starts recovering and the “alphabet soup” of the New Deal helps your family. Get $20 from the banker.</a:t>
                      </a:r>
                      <a:endParaRPr lang="en-US" b="1" dirty="0"/>
                    </a:p>
                  </a:txBody>
                  <a:tcPr/>
                </a:tc>
                <a:tc>
                  <a:txBody>
                    <a:bodyPr/>
                    <a:lstStyle/>
                    <a:p>
                      <a:r>
                        <a:rPr lang="en-US" b="1" dirty="0" smtClean="0"/>
                        <a:t>6:</a:t>
                      </a:r>
                      <a:r>
                        <a:rPr lang="en-US" b="1" baseline="0" dirty="0" smtClean="0"/>
                        <a:t> </a:t>
                      </a:r>
                      <a:r>
                        <a:rPr lang="en-US" b="1" dirty="0" smtClean="0"/>
                        <a:t>You receive</a:t>
                      </a:r>
                      <a:r>
                        <a:rPr lang="en-US" b="1" baseline="0" dirty="0" smtClean="0"/>
                        <a:t> help from the “alphabet soup” of the New Deal. Get $30 from the banker.</a:t>
                      </a:r>
                    </a:p>
                  </a:txBody>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209800"/>
            <a:ext cx="5486400" cy="3650950"/>
          </a:xfrm>
          <a:prstGeom prst="rect">
            <a:avLst/>
          </a:prstGeom>
        </p:spPr>
      </p:pic>
    </p:spTree>
    <p:extLst>
      <p:ext uri="{BB962C8B-B14F-4D97-AF65-F5344CB8AC3E}">
        <p14:creationId xmlns:p14="http://schemas.microsoft.com/office/powerpoint/2010/main" val="32877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4" name="TextBox 3"/>
          <p:cNvSpPr txBox="1"/>
          <p:nvPr/>
        </p:nvSpPr>
        <p:spPr>
          <a:xfrm>
            <a:off x="990600" y="3581400"/>
            <a:ext cx="7162800" cy="1815882"/>
          </a:xfrm>
          <a:prstGeom prst="rect">
            <a:avLst/>
          </a:prstGeom>
          <a:noFill/>
        </p:spPr>
        <p:txBody>
          <a:bodyPr wrap="square" numCol="2" rtlCol="0">
            <a:spAutoFit/>
          </a:bodyPr>
          <a:lstStyle/>
          <a:p>
            <a:pPr marL="285750" indent="-285750" algn="ctr">
              <a:buFont typeface="Arial" pitchFamily="34" charset="0"/>
              <a:buChar char="•"/>
            </a:pPr>
            <a:r>
              <a:rPr lang="en-US" sz="2800" dirty="0" smtClean="0">
                <a:hlinkClick r:id="rId2"/>
              </a:rPr>
              <a:t>The CCC      </a:t>
            </a:r>
            <a:endParaRPr lang="en-US" sz="2800" dirty="0" smtClean="0"/>
          </a:p>
          <a:p>
            <a:pPr marL="285750" indent="-285750" algn="ctr">
              <a:buFont typeface="Arial" pitchFamily="34" charset="0"/>
              <a:buChar char="•"/>
            </a:pPr>
            <a:endParaRPr lang="en-US" sz="2800" dirty="0" smtClean="0"/>
          </a:p>
          <a:p>
            <a:pPr marL="285750" indent="-285750" algn="ctr">
              <a:buFont typeface="Arial" pitchFamily="34" charset="0"/>
              <a:buChar char="•"/>
            </a:pPr>
            <a:r>
              <a:rPr lang="en-US" sz="2800" dirty="0" smtClean="0">
                <a:hlinkClick r:id="rId3"/>
              </a:rPr>
              <a:t>The WPA</a:t>
            </a:r>
            <a:endParaRPr lang="en-US" sz="2800" dirty="0" smtClean="0"/>
          </a:p>
          <a:p>
            <a:pPr marL="285750" indent="-285750" algn="ctr">
              <a:buFont typeface="Arial" pitchFamily="34" charset="0"/>
              <a:buChar char="•"/>
            </a:pPr>
            <a:endParaRPr lang="en-US" sz="2800" dirty="0" smtClean="0"/>
          </a:p>
          <a:p>
            <a:pPr marL="285750" indent="-285750" algn="ctr">
              <a:buFont typeface="Arial" pitchFamily="34" charset="0"/>
              <a:buChar char="•"/>
            </a:pPr>
            <a:r>
              <a:rPr lang="en-US" sz="2800" dirty="0" smtClean="0">
                <a:hlinkClick r:id="rId4"/>
              </a:rPr>
              <a:t>The FERA</a:t>
            </a:r>
            <a:endParaRPr lang="en-US" sz="2800" dirty="0" smtClean="0"/>
          </a:p>
          <a:p>
            <a:pPr marL="285750" indent="-285750" algn="ctr">
              <a:buFont typeface="Arial" pitchFamily="34" charset="0"/>
              <a:buChar char="•"/>
            </a:pPr>
            <a:endParaRPr lang="en-US" sz="2800" dirty="0" smtClean="0"/>
          </a:p>
          <a:p>
            <a:pPr marL="285750" indent="-285750" algn="ctr">
              <a:buFont typeface="Arial" pitchFamily="34" charset="0"/>
              <a:buChar char="•"/>
            </a:pPr>
            <a:r>
              <a:rPr lang="en-US" sz="2800" dirty="0" smtClean="0">
                <a:hlinkClick r:id="rId5"/>
              </a:rPr>
              <a:t>The CWA</a:t>
            </a:r>
            <a:endParaRPr lang="en-US" sz="2800" dirty="0" smtClean="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010" y="3048000"/>
            <a:ext cx="1474839" cy="2286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 y="4714875"/>
            <a:ext cx="1828800" cy="18288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800" y="593678"/>
            <a:ext cx="2775771" cy="277577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1887" y="3025822"/>
            <a:ext cx="1033463" cy="1631784"/>
          </a:xfrm>
          <a:prstGeom prst="rect">
            <a:avLst/>
          </a:prstGeom>
        </p:spPr>
      </p:pic>
      <p:sp>
        <p:nvSpPr>
          <p:cNvPr id="10" name="Content Placeholder 9"/>
          <p:cNvSpPr>
            <a:spLocks noGrp="1"/>
          </p:cNvSpPr>
          <p:nvPr>
            <p:ph idx="1"/>
          </p:nvPr>
        </p:nvSpPr>
        <p:spPr>
          <a:xfrm>
            <a:off x="457200" y="1600201"/>
            <a:ext cx="8229600" cy="1425622"/>
          </a:xfrm>
        </p:spPr>
        <p:txBody>
          <a:bodyPr/>
          <a:lstStyle/>
          <a:p>
            <a:r>
              <a:rPr lang="en-US" dirty="0" smtClean="0">
                <a:hlinkClick r:id="rId10"/>
              </a:rPr>
              <a:t>The 3 R’s of the NEW DEAL</a:t>
            </a:r>
            <a:endParaRPr lang="en-US" dirty="0" smtClean="0"/>
          </a:p>
          <a:p>
            <a:endParaRPr lang="en-US" dirty="0"/>
          </a:p>
        </p:txBody>
      </p:sp>
    </p:spTree>
    <p:extLst>
      <p:ext uri="{BB962C8B-B14F-4D97-AF65-F5344CB8AC3E}">
        <p14:creationId xmlns:p14="http://schemas.microsoft.com/office/powerpoint/2010/main" val="40193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Reflection</a:t>
            </a:r>
            <a:endParaRPr lang="en-US" dirty="0"/>
          </a:p>
        </p:txBody>
      </p:sp>
      <p:sp>
        <p:nvSpPr>
          <p:cNvPr id="4" name="Content Placeholder 3"/>
          <p:cNvSpPr txBox="1">
            <a:spLocks noGrp="1"/>
          </p:cNvSpPr>
          <p:nvPr>
            <p:ph idx="1"/>
          </p:nvPr>
        </p:nvSpPr>
        <p:spPr>
          <a:xfrm>
            <a:off x="304800" y="1219200"/>
            <a:ext cx="8534400" cy="5447645"/>
          </a:xfrm>
          <a:prstGeom prst="rect">
            <a:avLst/>
          </a:prstGeom>
          <a:noFill/>
        </p:spPr>
        <p:txBody>
          <a:bodyPr wrap="square" rtlCol="0">
            <a:spAutoFit/>
          </a:bodyPr>
          <a:lstStyle/>
          <a:p>
            <a:pPr marL="285750" indent="-285750">
              <a:buFont typeface="Arial" pitchFamily="34" charset="0"/>
              <a:buChar char="•"/>
            </a:pPr>
            <a:r>
              <a:rPr lang="en-US" dirty="0" smtClean="0"/>
              <a:t>Have you made all your money back? Is the work you do through the help of the New Deal the job you really want? Is everything back to “normal” (what you had before the Stock Market crashed)?</a:t>
            </a:r>
          </a:p>
          <a:p>
            <a:pPr marL="685800" lvl="1">
              <a:buFont typeface="Arial" pitchFamily="34" charset="0"/>
              <a:buChar char="•"/>
            </a:pPr>
            <a:r>
              <a:rPr lang="en-US" dirty="0" smtClean="0"/>
              <a:t>Answer in 2-3 complete sentences</a:t>
            </a:r>
          </a:p>
          <a:p>
            <a:pPr marL="685800" lvl="1">
              <a:buFont typeface="Arial" pitchFamily="34" charset="0"/>
              <a:buChar char="•"/>
            </a:pPr>
            <a:endParaRPr lang="en-US" sz="1000" dirty="0" smtClean="0"/>
          </a:p>
          <a:p>
            <a:pPr marL="285750" indent="-285750">
              <a:buFont typeface="Arial" pitchFamily="34" charset="0"/>
              <a:buChar char="•"/>
            </a:pPr>
            <a:r>
              <a:rPr lang="en-US" dirty="0" smtClean="0"/>
              <a:t>How did the Great Depression have an effect on Utah?</a:t>
            </a:r>
          </a:p>
          <a:p>
            <a:pPr marL="685800" lvl="1">
              <a:buFont typeface="Arial" pitchFamily="34" charset="0"/>
              <a:buChar char="•"/>
            </a:pPr>
            <a:r>
              <a:rPr lang="en-US" dirty="0" smtClean="0"/>
              <a:t>Answer in 2-3 complete sentences</a:t>
            </a:r>
          </a:p>
          <a:p>
            <a:pPr marL="0" indent="0">
              <a:buNone/>
            </a:pPr>
            <a:endParaRPr lang="en-US" dirty="0"/>
          </a:p>
        </p:txBody>
      </p:sp>
    </p:spTree>
    <p:extLst>
      <p:ext uri="{BB962C8B-B14F-4D97-AF65-F5344CB8AC3E}">
        <p14:creationId xmlns:p14="http://schemas.microsoft.com/office/powerpoint/2010/main" val="3697827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 and recovery Workers</a:t>
            </a:r>
            <a:endParaRPr lang="en-US" dirty="0"/>
          </a:p>
        </p:txBody>
      </p:sp>
      <p:sp>
        <p:nvSpPr>
          <p:cNvPr id="4" name="Content Placeholder 3"/>
          <p:cNvSpPr txBox="1">
            <a:spLocks noGrp="1"/>
          </p:cNvSpPr>
          <p:nvPr>
            <p:ph idx="1"/>
          </p:nvPr>
        </p:nvSpPr>
        <p:spPr>
          <a:xfrm>
            <a:off x="304800" y="1219200"/>
            <a:ext cx="8534400" cy="3539430"/>
          </a:xfrm>
          <a:prstGeom prst="rect">
            <a:avLst/>
          </a:prstGeom>
          <a:noFill/>
        </p:spPr>
        <p:txBody>
          <a:bodyPr wrap="square" rtlCol="0">
            <a:spAutoFit/>
          </a:bodyPr>
          <a:lstStyle/>
          <a:p>
            <a:pPr marL="285750" indent="-285750">
              <a:buFont typeface="Arial" pitchFamily="34" charset="0"/>
              <a:buChar char="•"/>
            </a:pPr>
            <a:r>
              <a:rPr lang="en-US" dirty="0" smtClean="0">
                <a:hlinkClick r:id="rId2"/>
              </a:rPr>
              <a:t>Men</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hlinkClick r:id="rId3"/>
              </a:rPr>
              <a:t>Women</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hlinkClick r:id="rId4"/>
              </a:rPr>
              <a:t>Minorities</a:t>
            </a:r>
            <a:endParaRPr lang="en-US" dirty="0" smtClean="0"/>
          </a:p>
          <a:p>
            <a:pPr marL="0" indent="0">
              <a:buNone/>
            </a:pPr>
            <a:endParaRPr lang="en-US" dirty="0"/>
          </a:p>
        </p:txBody>
      </p:sp>
    </p:spTree>
    <p:extLst>
      <p:ext uri="{BB962C8B-B14F-4D97-AF65-F5344CB8AC3E}">
        <p14:creationId xmlns:p14="http://schemas.microsoft.com/office/powerpoint/2010/main" val="2442163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the Game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You are now a 30 year old living in the early 1900s</a:t>
            </a:r>
          </a:p>
          <a:p>
            <a:r>
              <a:rPr lang="en-US" dirty="0" smtClean="0"/>
              <a:t>You will be rolling the dice to find out your fate for each round of the game</a:t>
            </a:r>
          </a:p>
          <a:p>
            <a:pPr lvl="1"/>
            <a:r>
              <a:rPr lang="en-US" dirty="0" smtClean="0"/>
              <a:t>You can not change the outcome of your fate</a:t>
            </a:r>
          </a:p>
          <a:p>
            <a:r>
              <a:rPr lang="en-US" dirty="0" smtClean="0"/>
              <a:t>Make sure everyone takes a turn, even if they’ve “given up”</a:t>
            </a:r>
          </a:p>
          <a:p>
            <a:r>
              <a:rPr lang="en-US" dirty="0" smtClean="0"/>
              <a:t>Everyone starts out with $100</a:t>
            </a:r>
            <a:endParaRPr lang="en-US" dirty="0"/>
          </a:p>
        </p:txBody>
      </p:sp>
    </p:spTree>
    <p:extLst>
      <p:ext uri="{BB962C8B-B14F-4D97-AF65-F5344CB8AC3E}">
        <p14:creationId xmlns:p14="http://schemas.microsoft.com/office/powerpoint/2010/main" val="582225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Round 1</a:t>
            </a:r>
            <a:r>
              <a:rPr lang="en-US" dirty="0" smtClean="0"/>
              <a:t/>
            </a:r>
            <a:br>
              <a:rPr lang="en-US" dirty="0" smtClean="0"/>
            </a:br>
            <a:r>
              <a:rPr lang="en-US" dirty="0" smtClean="0"/>
              <a:t>October 28</a:t>
            </a:r>
            <a:r>
              <a:rPr lang="en-US" baseline="30000" dirty="0" smtClean="0"/>
              <a:t>th</a:t>
            </a:r>
            <a:r>
              <a:rPr lang="en-US" dirty="0" smtClean="0"/>
              <a:t>, 1929</a:t>
            </a:r>
            <a:endParaRPr lang="en-US" dirty="0"/>
          </a:p>
        </p:txBody>
      </p:sp>
      <p:sp>
        <p:nvSpPr>
          <p:cNvPr id="3" name="Content Placeholder 2"/>
          <p:cNvSpPr>
            <a:spLocks noGrp="1"/>
          </p:cNvSpPr>
          <p:nvPr>
            <p:ph idx="1"/>
          </p:nvPr>
        </p:nvSpPr>
        <p:spPr>
          <a:xfrm>
            <a:off x="152400" y="1447800"/>
            <a:ext cx="8839200" cy="3124199"/>
          </a:xfrm>
        </p:spPr>
        <p:txBody>
          <a:bodyPr>
            <a:normAutofit/>
          </a:bodyPr>
          <a:lstStyle/>
          <a:p>
            <a:r>
              <a:rPr lang="en-US" sz="2400" dirty="0" smtClean="0"/>
              <a:t>Choose one person in your group to be the banker</a:t>
            </a:r>
          </a:p>
          <a:p>
            <a:pPr lvl="1"/>
            <a:r>
              <a:rPr lang="en-US" sz="2000" dirty="0" smtClean="0"/>
              <a:t> (they are NOT exempt from fate and the money will NOT belong to them-they just manage the money lost or gained)</a:t>
            </a:r>
          </a:p>
          <a:p>
            <a:r>
              <a:rPr lang="en-US" sz="2400" dirty="0" smtClean="0"/>
              <a:t>Everyone else will roll the dice to find out their occupation:</a:t>
            </a:r>
          </a:p>
        </p:txBody>
      </p:sp>
      <p:graphicFrame>
        <p:nvGraphicFramePr>
          <p:cNvPr id="4" name="Table 3"/>
          <p:cNvGraphicFramePr>
            <a:graphicFrameLocks noGrp="1"/>
          </p:cNvGraphicFramePr>
          <p:nvPr>
            <p:extLst>
              <p:ext uri="{D42A27DB-BD31-4B8C-83A1-F6EECF244321}">
                <p14:modId xmlns:p14="http://schemas.microsoft.com/office/powerpoint/2010/main" val="2166367874"/>
              </p:ext>
            </p:extLst>
          </p:nvPr>
        </p:nvGraphicFramePr>
        <p:xfrm>
          <a:off x="266700" y="3200400"/>
          <a:ext cx="8610600" cy="3566160"/>
        </p:xfrm>
        <a:graphic>
          <a:graphicData uri="http://schemas.openxmlformats.org/drawingml/2006/table">
            <a:tbl>
              <a:tblPr firstRow="1" bandRow="1">
                <a:tableStyleId>{327F97BB-C833-4FB7-BDE5-3F7075034690}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marL="6350" lvl="1" indent="0"/>
                      <a:r>
                        <a:rPr lang="en-US" sz="2400" b="1" dirty="0" smtClean="0"/>
                        <a:t>1: Mexican Immigrant ranch hand</a:t>
                      </a:r>
                    </a:p>
                    <a:p>
                      <a:endParaRPr lang="en-US" sz="2400" b="1" dirty="0"/>
                    </a:p>
                  </a:txBody>
                  <a:tcPr/>
                </a:tc>
                <a:tc>
                  <a:txBody>
                    <a:bodyPr/>
                    <a:lstStyle/>
                    <a:p>
                      <a:r>
                        <a:rPr lang="en-US" sz="2400" b="1" dirty="0" smtClean="0"/>
                        <a:t>4: Japanese Immigrant farmer</a:t>
                      </a:r>
                      <a:endParaRPr lang="en-US" sz="2400" b="1" dirty="0"/>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2: Greek Immigrant miner</a:t>
                      </a:r>
                    </a:p>
                    <a:p>
                      <a:endParaRPr lang="en-US" sz="2400" b="1" dirty="0"/>
                    </a:p>
                  </a:txBody>
                  <a:tcPr/>
                </a:tc>
                <a:tc>
                  <a:txBody>
                    <a:bodyPr/>
                    <a:lstStyle/>
                    <a:p>
                      <a:r>
                        <a:rPr lang="en-US" sz="2400" b="1" dirty="0" smtClean="0"/>
                        <a:t>5: Jewish</a:t>
                      </a:r>
                      <a:r>
                        <a:rPr lang="en-US" sz="2400" b="1" baseline="0" dirty="0" smtClean="0"/>
                        <a:t> Immigrant chicken farmer</a:t>
                      </a:r>
                    </a:p>
                    <a:p>
                      <a:endParaRPr lang="en-US" sz="2400" b="1" dirty="0"/>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3: Chinese Immigrant</a:t>
                      </a:r>
                      <a:r>
                        <a:rPr lang="en-US" sz="2400" b="1" baseline="0" dirty="0" smtClean="0"/>
                        <a:t> Restaurant Owner</a:t>
                      </a:r>
                      <a:endParaRPr lang="en-US" sz="2400" b="1" dirty="0" smtClean="0"/>
                    </a:p>
                    <a:p>
                      <a:endParaRPr lang="en-US" sz="2400" b="1" dirty="0"/>
                    </a:p>
                  </a:txBody>
                  <a:tcPr/>
                </a:tc>
                <a:tc>
                  <a:txBody>
                    <a:bodyPr/>
                    <a:lstStyle/>
                    <a:p>
                      <a:r>
                        <a:rPr lang="en-US" sz="2400" b="1" dirty="0" smtClean="0"/>
                        <a:t>6: American</a:t>
                      </a:r>
                      <a:r>
                        <a:rPr lang="en-US" sz="2400" b="1" baseline="0" dirty="0" smtClean="0"/>
                        <a:t> Factory Owner</a:t>
                      </a:r>
                      <a:endParaRPr lang="en-US" sz="24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7974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October 29th,  1929</a:t>
            </a:r>
            <a:br>
              <a:rPr lang="en-US" dirty="0" smtClean="0"/>
            </a:br>
            <a:r>
              <a:rPr lang="en-US" sz="3600" dirty="0" smtClean="0"/>
              <a:t>“Black Tuesday”</a:t>
            </a:r>
            <a:endParaRPr lang="en-US" sz="3600" dirty="0"/>
          </a:p>
        </p:txBody>
      </p:sp>
      <p:sp>
        <p:nvSpPr>
          <p:cNvPr id="3" name="Content Placeholder 2"/>
          <p:cNvSpPr>
            <a:spLocks noGrp="1"/>
          </p:cNvSpPr>
          <p:nvPr>
            <p:ph idx="1"/>
          </p:nvPr>
        </p:nvSpPr>
        <p:spPr/>
        <p:txBody>
          <a:bodyPr/>
          <a:lstStyle/>
          <a:p>
            <a:pPr marL="0" indent="0">
              <a:buNone/>
            </a:pPr>
            <a:r>
              <a:rPr lang="en-US" dirty="0" smtClean="0">
                <a:hlinkClick r:id="rId2"/>
              </a:rPr>
              <a:t>What Happened?</a:t>
            </a:r>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447800"/>
            <a:ext cx="4058793" cy="5271160"/>
          </a:xfrm>
          <a:prstGeom prst="rect">
            <a:avLst/>
          </a:prstGeom>
        </p:spPr>
      </p:pic>
    </p:spTree>
    <p:extLst>
      <p:ext uri="{BB962C8B-B14F-4D97-AF65-F5344CB8AC3E}">
        <p14:creationId xmlns:p14="http://schemas.microsoft.com/office/powerpoint/2010/main" val="23247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Round 2</a:t>
            </a:r>
            <a:r>
              <a:rPr lang="en-US" dirty="0" smtClean="0"/>
              <a:t/>
            </a:r>
            <a:br>
              <a:rPr lang="en-US" dirty="0" smtClean="0"/>
            </a:br>
            <a:r>
              <a:rPr lang="en-US" dirty="0" smtClean="0"/>
              <a:t>1930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5939684"/>
              </p:ext>
            </p:extLst>
          </p:nvPr>
        </p:nvGraphicFramePr>
        <p:xfrm>
          <a:off x="457200" y="1600200"/>
          <a:ext cx="8229600" cy="3200400"/>
        </p:xfrm>
        <a:graphic>
          <a:graphicData uri="http://schemas.openxmlformats.org/drawingml/2006/table">
            <a:tbl>
              <a:tblPr firstRow="1" bandRow="1">
                <a:tableStyleId>{306799F8-075E-4A3A-A7F6-7FBC6576F1A4}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33450">
                <a:tc>
                  <a:txBody>
                    <a:bodyPr/>
                    <a:lstStyle/>
                    <a:p>
                      <a:r>
                        <a:rPr lang="en-US" b="1" dirty="0" smtClean="0"/>
                        <a:t>1: You’ve lost ½ your business/crops</a:t>
                      </a:r>
                      <a:r>
                        <a:rPr lang="en-US" b="1" baseline="0" dirty="0" smtClean="0"/>
                        <a:t> (give ½ your money to the banker)</a:t>
                      </a:r>
                      <a:endParaRPr lang="en-US" b="1" dirty="0"/>
                    </a:p>
                  </a:txBody>
                  <a:tcPr/>
                </a:tc>
                <a:tc>
                  <a:txBody>
                    <a:bodyPr/>
                    <a:lstStyle/>
                    <a:p>
                      <a:r>
                        <a:rPr lang="en-US" b="1" dirty="0" smtClean="0"/>
                        <a:t>4:You’ve lost your job. Give</a:t>
                      </a:r>
                      <a:r>
                        <a:rPr lang="en-US" b="1" baseline="0" dirty="0" smtClean="0"/>
                        <a:t> ¾ of your money to the banker.</a:t>
                      </a:r>
                      <a:endParaRPr lang="en-US" b="1" dirty="0"/>
                    </a:p>
                  </a:txBody>
                  <a:tcPr/>
                </a:tc>
                <a:extLst>
                  <a:ext uri="{0D108BD9-81ED-4DB2-BD59-A6C34878D82A}">
                    <a16:rowId xmlns:a16="http://schemas.microsoft.com/office/drawing/2014/main" val="10000"/>
                  </a:ext>
                </a:extLst>
              </a:tr>
              <a:tr h="1333500">
                <a:tc>
                  <a:txBody>
                    <a:bodyPr/>
                    <a:lstStyle/>
                    <a:p>
                      <a:r>
                        <a:rPr lang="en-US" b="1" dirty="0" smtClean="0"/>
                        <a:t>2: You’ve lost your job, but you are self-sufficient,</a:t>
                      </a:r>
                      <a:r>
                        <a:rPr lang="en-US" b="1" baseline="0" dirty="0" smtClean="0"/>
                        <a:t> so only give ¼ of your money to the banker</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5: You’ve lost your job. Give</a:t>
                      </a:r>
                      <a:r>
                        <a:rPr lang="en-US" b="1" baseline="0" dirty="0" smtClean="0"/>
                        <a:t> ¾ of your money to the banker.</a:t>
                      </a:r>
                      <a:endParaRPr lang="en-US" b="1" dirty="0" smtClean="0"/>
                    </a:p>
                  </a:txBody>
                  <a:tcPr/>
                </a:tc>
                <a:extLst>
                  <a:ext uri="{0D108BD9-81ED-4DB2-BD59-A6C34878D82A}">
                    <a16:rowId xmlns:a16="http://schemas.microsoft.com/office/drawing/2014/main" val="10001"/>
                  </a:ext>
                </a:extLst>
              </a:tr>
              <a:tr h="933450">
                <a:tc>
                  <a:txBody>
                    <a:bodyPr/>
                    <a:lstStyle/>
                    <a:p>
                      <a:r>
                        <a:rPr lang="en-US" b="1" dirty="0" smtClean="0"/>
                        <a:t>3: You’ve lost ½ your business/crops</a:t>
                      </a:r>
                      <a:r>
                        <a:rPr lang="en-US" b="1" baseline="0" dirty="0" smtClean="0"/>
                        <a:t> (give ½ your money to the banker)</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6: You’ve lost your job. Give</a:t>
                      </a:r>
                      <a:r>
                        <a:rPr lang="en-US" b="1" baseline="0" dirty="0" smtClean="0"/>
                        <a:t> ¾ of your money to the banker.</a:t>
                      </a:r>
                      <a:endParaRPr lang="en-US" b="1" dirty="0" smtClean="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495300" y="5371910"/>
            <a:ext cx="8153400" cy="1200329"/>
          </a:xfrm>
          <a:prstGeom prst="rect">
            <a:avLst/>
          </a:prstGeom>
          <a:noFill/>
        </p:spPr>
        <p:txBody>
          <a:bodyPr wrap="square" rtlCol="0">
            <a:spAutoFit/>
          </a:bodyPr>
          <a:lstStyle/>
          <a:p>
            <a:r>
              <a:rPr lang="en-US" sz="2400" b="1" dirty="0" smtClean="0"/>
              <a:t>Reflection: </a:t>
            </a:r>
            <a:r>
              <a:rPr lang="en-US" sz="2400" dirty="0" smtClean="0"/>
              <a:t>What can you do if you’ve lost your job but you still need to eat?</a:t>
            </a:r>
          </a:p>
          <a:p>
            <a:r>
              <a:rPr lang="en-US" sz="2400" dirty="0" smtClean="0">
                <a:hlinkClick r:id="rId2"/>
              </a:rPr>
              <a:t>How it affected the nation</a:t>
            </a:r>
            <a:endParaRPr lang="en-US" sz="2400" dirty="0"/>
          </a:p>
        </p:txBody>
      </p:sp>
      <p:sp>
        <p:nvSpPr>
          <p:cNvPr id="3" name="TextBox 2"/>
          <p:cNvSpPr txBox="1"/>
          <p:nvPr/>
        </p:nvSpPr>
        <p:spPr>
          <a:xfrm>
            <a:off x="6326064" y="4876800"/>
            <a:ext cx="2284536" cy="369332"/>
          </a:xfrm>
          <a:prstGeom prst="rect">
            <a:avLst/>
          </a:prstGeom>
          <a:noFill/>
        </p:spPr>
        <p:txBody>
          <a:bodyPr wrap="none" rtlCol="0">
            <a:spAutoFit/>
          </a:bodyPr>
          <a:lstStyle/>
          <a:p>
            <a:r>
              <a:rPr lang="en-US" dirty="0" smtClean="0"/>
              <a:t>(Round if you need to)</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77950"/>
            <a:ext cx="5486400" cy="4102100"/>
          </a:xfrm>
          <a:prstGeom prst="rect">
            <a:avLst/>
          </a:prstGeom>
        </p:spPr>
      </p:pic>
    </p:spTree>
    <p:extLst>
      <p:ext uri="{BB962C8B-B14F-4D97-AF65-F5344CB8AC3E}">
        <p14:creationId xmlns:p14="http://schemas.microsoft.com/office/powerpoint/2010/main" val="27563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Round </a:t>
            </a:r>
            <a:r>
              <a:rPr lang="en-US" sz="3100" dirty="0"/>
              <a:t>3</a:t>
            </a:r>
            <a:r>
              <a:rPr lang="en-US" dirty="0" smtClean="0"/>
              <a:t/>
            </a:r>
            <a:br>
              <a:rPr lang="en-US" dirty="0" smtClean="0"/>
            </a:br>
            <a:r>
              <a:rPr lang="en-US" dirty="0" smtClean="0"/>
              <a:t>1932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7091576"/>
              </p:ext>
            </p:extLst>
          </p:nvPr>
        </p:nvGraphicFramePr>
        <p:xfrm>
          <a:off x="457200" y="1600200"/>
          <a:ext cx="8229600" cy="4267200"/>
        </p:xfrm>
        <a:graphic>
          <a:graphicData uri="http://schemas.openxmlformats.org/drawingml/2006/table">
            <a:tbl>
              <a:tblPr firstRow="1" bandRow="1">
                <a:tableStyleId>{306799F8-075E-4A3A-A7F6-7FBC6576F1A4}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55059">
                <a:tc>
                  <a:txBody>
                    <a:bodyPr/>
                    <a:lstStyle/>
                    <a:p>
                      <a:r>
                        <a:rPr lang="en-US" b="1" dirty="0" smtClean="0"/>
                        <a:t>1: You still haven’t found a job. Give ½ of your remaining money to the banker.</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4:</a:t>
                      </a:r>
                      <a:r>
                        <a:rPr lang="en-US" b="1" baseline="0" dirty="0" smtClean="0"/>
                        <a:t> </a:t>
                      </a:r>
                      <a:r>
                        <a:rPr lang="en-US" b="1" dirty="0" smtClean="0"/>
                        <a:t>You still haven’t found a job. Give ½ of your remaining money to the banker.</a:t>
                      </a:r>
                    </a:p>
                    <a:p>
                      <a:endParaRPr lang="en-US" b="1" dirty="0"/>
                    </a:p>
                  </a:txBody>
                  <a:tcPr/>
                </a:tc>
                <a:extLst>
                  <a:ext uri="{0D108BD9-81ED-4DB2-BD59-A6C34878D82A}">
                    <a16:rowId xmlns:a16="http://schemas.microsoft.com/office/drawing/2014/main" val="10000"/>
                  </a:ext>
                </a:extLst>
              </a:tr>
              <a:tr h="1757082">
                <a:tc>
                  <a:txBody>
                    <a:bodyPr/>
                    <a:lstStyle/>
                    <a:p>
                      <a:r>
                        <a:rPr lang="en-US" b="1" dirty="0" smtClean="0"/>
                        <a:t>2: You still haven’t found a job,</a:t>
                      </a:r>
                      <a:r>
                        <a:rPr lang="en-US" b="1" baseline="0" dirty="0" smtClean="0"/>
                        <a:t> but the people in your community are working together to help each other survive. Give $10 to the banker.</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5: You still haven’t found a job,</a:t>
                      </a:r>
                      <a:r>
                        <a:rPr lang="en-US" b="1" baseline="0" dirty="0" smtClean="0"/>
                        <a:t> but the people in your community are working together to help each other survive. Give $10 to the banker.</a:t>
                      </a:r>
                      <a:endParaRPr lang="en-US" b="1" dirty="0" smtClean="0"/>
                    </a:p>
                    <a:p>
                      <a:endParaRPr lang="en-US" b="1" dirty="0"/>
                    </a:p>
                  </a:txBody>
                  <a:tcPr/>
                </a:tc>
                <a:extLst>
                  <a:ext uri="{0D108BD9-81ED-4DB2-BD59-A6C34878D82A}">
                    <a16:rowId xmlns:a16="http://schemas.microsoft.com/office/drawing/2014/main" val="10001"/>
                  </a:ext>
                </a:extLst>
              </a:tr>
              <a:tr h="1255059">
                <a:tc>
                  <a:txBody>
                    <a:bodyPr/>
                    <a:lstStyle/>
                    <a:p>
                      <a:r>
                        <a:rPr lang="en-US" b="1" dirty="0" smtClean="0"/>
                        <a:t>3:</a:t>
                      </a:r>
                      <a:r>
                        <a:rPr lang="en-US" b="1" baseline="0" dirty="0" smtClean="0"/>
                        <a:t> </a:t>
                      </a:r>
                      <a:r>
                        <a:rPr lang="en-US" b="1" dirty="0" smtClean="0"/>
                        <a:t>You still haven’t found a job. Give ½ of your remaining money to the banker.</a:t>
                      </a:r>
                      <a:endParaRPr lang="en-US" b="1" dirty="0"/>
                    </a:p>
                  </a:txBody>
                  <a:tcPr/>
                </a:tc>
                <a:tc>
                  <a:txBody>
                    <a:bodyPr/>
                    <a:lstStyle/>
                    <a:p>
                      <a:r>
                        <a:rPr lang="en-US" b="1" dirty="0" smtClean="0"/>
                        <a:t>6:</a:t>
                      </a:r>
                      <a:r>
                        <a:rPr lang="en-US" b="1" baseline="0" dirty="0" smtClean="0"/>
                        <a:t> You found a job. You don’t make much, but you don’t need to give anything to the banker.</a:t>
                      </a:r>
                      <a:endParaRPr lang="en-US" b="1"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6359046" y="5943600"/>
            <a:ext cx="2284536" cy="369332"/>
          </a:xfrm>
          <a:prstGeom prst="rect">
            <a:avLst/>
          </a:prstGeom>
          <a:noFill/>
        </p:spPr>
        <p:txBody>
          <a:bodyPr wrap="none" rtlCol="0">
            <a:spAutoFit/>
          </a:bodyPr>
          <a:lstStyle/>
          <a:p>
            <a:r>
              <a:rPr lang="en-US" dirty="0" smtClean="0"/>
              <a:t>(Round if you need to)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683782"/>
            <a:ext cx="5715000" cy="4629150"/>
          </a:xfrm>
          <a:prstGeom prst="rect">
            <a:avLst/>
          </a:prstGeom>
        </p:spPr>
      </p:pic>
    </p:spTree>
    <p:extLst>
      <p:ext uri="{BB962C8B-B14F-4D97-AF65-F5344CB8AC3E}">
        <p14:creationId xmlns:p14="http://schemas.microsoft.com/office/powerpoint/2010/main" val="8492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Round 4</a:t>
            </a:r>
            <a:br>
              <a:rPr lang="en-US" dirty="0" smtClean="0"/>
            </a:br>
            <a:r>
              <a:rPr lang="en-US" dirty="0" smtClean="0"/>
              <a:t>1935</a:t>
            </a:r>
            <a:endParaRPr lang="en-US" dirty="0"/>
          </a:p>
        </p:txBody>
      </p:sp>
      <p:sp>
        <p:nvSpPr>
          <p:cNvPr id="3" name="Content Placeholder 2"/>
          <p:cNvSpPr>
            <a:spLocks noGrp="1"/>
          </p:cNvSpPr>
          <p:nvPr>
            <p:ph idx="1"/>
          </p:nvPr>
        </p:nvSpPr>
        <p:spPr/>
        <p:txBody>
          <a:bodyPr/>
          <a:lstStyle/>
          <a:p>
            <a:pPr marL="0" indent="0" algn="ctr">
              <a:buNone/>
            </a:pPr>
            <a:r>
              <a:rPr lang="en-US" dirty="0" smtClean="0"/>
              <a:t>The Dust Bowl hits Utah </a:t>
            </a:r>
          </a:p>
          <a:p>
            <a:pPr marL="0" indent="0" algn="ctr">
              <a:buNone/>
            </a:pP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139658004"/>
              </p:ext>
            </p:extLst>
          </p:nvPr>
        </p:nvGraphicFramePr>
        <p:xfrm>
          <a:off x="457200" y="2362200"/>
          <a:ext cx="8229600" cy="4234082"/>
        </p:xfrm>
        <a:graphic>
          <a:graphicData uri="http://schemas.openxmlformats.org/drawingml/2006/table">
            <a:tbl>
              <a:tblPr firstRow="1" bandRow="1">
                <a:tableStyleId>{306799F8-075E-4A3A-A7F6-7FBC6576F1A4}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57300">
                <a:tc>
                  <a:txBody>
                    <a:bodyPr/>
                    <a:lstStyle/>
                    <a:p>
                      <a:r>
                        <a:rPr lang="en-US" b="1" dirty="0" smtClean="0"/>
                        <a:t>1: You’ve had a farm to feed your family</a:t>
                      </a:r>
                      <a:r>
                        <a:rPr lang="en-US" b="1" baseline="0" dirty="0" smtClean="0"/>
                        <a:t> or make some money. The drought ruins the crops and you’re forced to move in hopes of better land.</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4:</a:t>
                      </a:r>
                      <a:r>
                        <a:rPr lang="en-US" b="1" baseline="0" dirty="0" smtClean="0"/>
                        <a:t> </a:t>
                      </a:r>
                      <a:r>
                        <a:rPr lang="en-US" b="1" dirty="0" smtClean="0"/>
                        <a:t>Your farm is</a:t>
                      </a:r>
                      <a:r>
                        <a:rPr lang="en-US" b="1" baseline="0" dirty="0" smtClean="0"/>
                        <a:t> drier, but you live in a good area that is well-irrigated from a large river. You don’t need to move.</a:t>
                      </a:r>
                      <a:endParaRPr lang="en-US" b="1" dirty="0" smtClean="0"/>
                    </a:p>
                    <a:p>
                      <a:endParaRPr lang="en-US" b="1" dirty="0"/>
                    </a:p>
                  </a:txBody>
                  <a:tcPr/>
                </a:tc>
                <a:extLst>
                  <a:ext uri="{0D108BD9-81ED-4DB2-BD59-A6C34878D82A}">
                    <a16:rowId xmlns:a16="http://schemas.microsoft.com/office/drawing/2014/main" val="10000"/>
                  </a:ext>
                </a:extLst>
              </a:tr>
              <a:tr h="1562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 Your farm is</a:t>
                      </a:r>
                      <a:r>
                        <a:rPr lang="en-US" b="1" baseline="0" dirty="0" smtClean="0"/>
                        <a:t> drier, but you live in a good area that is well-irrigated from a large river. You don’t need to move.</a:t>
                      </a:r>
                      <a:endParaRPr lang="en-US" b="1" dirty="0" smtClean="0"/>
                    </a:p>
                  </a:txBody>
                  <a:tcPr/>
                </a:tc>
                <a:tc>
                  <a:txBody>
                    <a:bodyPr/>
                    <a:lstStyle/>
                    <a:p>
                      <a:r>
                        <a:rPr lang="en-US" b="1" dirty="0" smtClean="0"/>
                        <a:t>5: You’ve agreed</a:t>
                      </a:r>
                      <a:r>
                        <a:rPr lang="en-US" b="1" baseline="0" dirty="0" smtClean="0"/>
                        <a:t> to help your neighbors’ children while they find a new home in California. Give $10 to the bank.</a:t>
                      </a:r>
                      <a:endParaRPr lang="en-US" b="1" dirty="0" smtClean="0"/>
                    </a:p>
                    <a:p>
                      <a:endParaRPr lang="en-US" b="1" dirty="0"/>
                    </a:p>
                  </a:txBody>
                  <a:tcPr/>
                </a:tc>
                <a:extLst>
                  <a:ext uri="{0D108BD9-81ED-4DB2-BD59-A6C34878D82A}">
                    <a16:rowId xmlns:a16="http://schemas.microsoft.com/office/drawing/2014/main" val="10001"/>
                  </a:ext>
                </a:extLst>
              </a:tr>
              <a:tr h="1208942">
                <a:tc>
                  <a:txBody>
                    <a:bodyPr/>
                    <a:lstStyle/>
                    <a:p>
                      <a:r>
                        <a:rPr lang="en-US" b="1" dirty="0" smtClean="0"/>
                        <a:t>3:</a:t>
                      </a:r>
                      <a:r>
                        <a:rPr lang="en-US" b="1" baseline="0" dirty="0" smtClean="0"/>
                        <a:t> </a:t>
                      </a:r>
                      <a:r>
                        <a:rPr lang="en-US" b="1" dirty="0" smtClean="0"/>
                        <a:t>You don’t have enough land for a farm, but your crop supplier moved. Give</a:t>
                      </a:r>
                      <a:r>
                        <a:rPr lang="en-US" b="1" baseline="0" dirty="0" smtClean="0"/>
                        <a:t> $10 to the banker.</a:t>
                      </a:r>
                      <a:endParaRPr lang="en-US" b="1" dirty="0"/>
                    </a:p>
                  </a:txBody>
                  <a:tcPr/>
                </a:tc>
                <a:tc>
                  <a:txBody>
                    <a:bodyPr/>
                    <a:lstStyle/>
                    <a:p>
                      <a:r>
                        <a:rPr lang="en-US" b="1" dirty="0" smtClean="0"/>
                        <a:t>6:</a:t>
                      </a:r>
                      <a:r>
                        <a:rPr lang="en-US" b="1" baseline="0" dirty="0" smtClean="0"/>
                        <a:t> </a:t>
                      </a:r>
                      <a:r>
                        <a:rPr lang="en-US" b="1" dirty="0" smtClean="0"/>
                        <a:t>You don’t have enough land for a farm, but your crop supplier moved. Give</a:t>
                      </a:r>
                      <a:r>
                        <a:rPr lang="en-US" b="1" baseline="0" dirty="0" smtClean="0"/>
                        <a:t> $10 to the banker.</a:t>
                      </a:r>
                      <a:endParaRPr lang="en-US" b="1" dirty="0"/>
                    </a:p>
                  </a:txBody>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580" y="1618139"/>
            <a:ext cx="4780840" cy="4935061"/>
          </a:xfrm>
          <a:prstGeom prst="rect">
            <a:avLst/>
          </a:prstGeom>
        </p:spPr>
      </p:pic>
    </p:spTree>
    <p:extLst>
      <p:ext uri="{BB962C8B-B14F-4D97-AF65-F5344CB8AC3E}">
        <p14:creationId xmlns:p14="http://schemas.microsoft.com/office/powerpoint/2010/main" val="2440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Is there any hope for you and your family??</a:t>
            </a:r>
          </a:p>
          <a:p>
            <a:endParaRPr lang="en-US" sz="1000" dirty="0"/>
          </a:p>
          <a:p>
            <a:r>
              <a:rPr lang="en-US" dirty="0" smtClean="0"/>
              <a:t>What would you suggest to help Utah recover from this financial crisis?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505200"/>
            <a:ext cx="4408216" cy="3143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4775200" cy="3568700"/>
          </a:xfrm>
          <a:prstGeom prst="rect">
            <a:avLst/>
          </a:prstGeom>
        </p:spPr>
      </p:pic>
    </p:spTree>
    <p:extLst>
      <p:ext uri="{BB962C8B-B14F-4D97-AF65-F5344CB8AC3E}">
        <p14:creationId xmlns:p14="http://schemas.microsoft.com/office/powerpoint/2010/main" val="2583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hlinkClick r:id="rId2"/>
              </a:rPr>
              <a:t>A New Approach to Governing the Nation</a:t>
            </a:r>
            <a:endParaRPr lang="en-US" dirty="0"/>
          </a:p>
        </p:txBody>
      </p:sp>
    </p:spTree>
    <p:extLst>
      <p:ext uri="{BB962C8B-B14F-4D97-AF65-F5344CB8AC3E}">
        <p14:creationId xmlns:p14="http://schemas.microsoft.com/office/powerpoint/2010/main" val="24829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875</Words>
  <Application>Microsoft Office PowerPoint</Application>
  <PresentationFormat>On-screen Show (4:3)</PresentationFormat>
  <Paragraphs>78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Rules of the Game</vt:lpstr>
      <vt:lpstr>Round 1 October 28th, 1929</vt:lpstr>
      <vt:lpstr>October 29th,  1929 “Black Tuesday”</vt:lpstr>
      <vt:lpstr>Round 2 1930</vt:lpstr>
      <vt:lpstr>Round 3 1932</vt:lpstr>
      <vt:lpstr>Round 4 1935</vt:lpstr>
      <vt:lpstr>Reflection</vt:lpstr>
      <vt:lpstr>PowerPoint Presentation</vt:lpstr>
      <vt:lpstr>Late 1930’s  Help from President Roosevelt</vt:lpstr>
      <vt:lpstr>Reflection</vt:lpstr>
      <vt:lpstr>Final Reflection</vt:lpstr>
      <vt:lpstr>Relief and recovery Workers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 of</dc:title>
  <dc:creator>490teacher</dc:creator>
  <cp:lastModifiedBy>Brittany C. Holman</cp:lastModifiedBy>
  <cp:revision>24</cp:revision>
  <cp:lastPrinted>2012-03-29T16:32:26Z</cp:lastPrinted>
  <dcterms:created xsi:type="dcterms:W3CDTF">2012-03-28T17:40:10Z</dcterms:created>
  <dcterms:modified xsi:type="dcterms:W3CDTF">2016-05-12T18:35:22Z</dcterms:modified>
</cp:coreProperties>
</file>