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282975"/>
            <a:ext cx="8520600" cy="2052600"/>
          </a:xfrm>
          <a:prstGeom prst="rect">
            <a:avLst/>
          </a:prstGeom>
        </p:spPr>
        <p:txBody>
          <a:bodyPr wrap="square" lIns="91425" tIns="91425" rIns="91425" bIns="91425" anchor="b" anchorCtr="0">
            <a:noAutofit/>
          </a:bodyPr>
          <a:lstStyle/>
          <a:p>
            <a:pPr lvl="0" algn="l">
              <a:spcBef>
                <a:spcPts val="0"/>
              </a:spcBef>
              <a:buNone/>
            </a:pPr>
            <a:r>
              <a:rPr lang="en"/>
              <a:t>Budget:  Your money is where your heart is.  </a:t>
            </a:r>
          </a:p>
        </p:txBody>
      </p:sp>
      <p:sp>
        <p:nvSpPr>
          <p:cNvPr id="55" name="Shape 55"/>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a:spcBef>
                <a:spcPts val="0"/>
              </a:spcBef>
              <a:buNone/>
            </a:pPr>
            <a:endParaRPr/>
          </a:p>
        </p:txBody>
      </p:sp>
      <p:pic>
        <p:nvPicPr>
          <p:cNvPr id="56" name="Shape 56"/>
          <p:cNvPicPr preferRelativeResize="0"/>
          <p:nvPr/>
        </p:nvPicPr>
        <p:blipFill>
          <a:blip r:embed="rId3">
            <a:alphaModFix/>
          </a:blip>
          <a:stretch>
            <a:fillRect/>
          </a:stretch>
        </p:blipFill>
        <p:spPr>
          <a:xfrm>
            <a:off x="2571813" y="2076550"/>
            <a:ext cx="4000375" cy="3066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600" cy="1168800"/>
          </a:xfrm>
          <a:prstGeom prst="rect">
            <a:avLst/>
          </a:prstGeom>
        </p:spPr>
        <p:txBody>
          <a:bodyPr wrap="square" lIns="91425" tIns="91425" rIns="91425" bIns="91425" anchor="t" anchorCtr="0">
            <a:noAutofit/>
          </a:bodyPr>
          <a:lstStyle/>
          <a:p>
            <a:pPr lvl="0">
              <a:spcBef>
                <a:spcPts val="0"/>
              </a:spcBef>
              <a:buNone/>
            </a:pPr>
            <a:r>
              <a:rPr lang="en" sz="2400"/>
              <a:t>In addition to raising revenue to meet needs and provide services, governments can play a major role in their economies.</a:t>
            </a:r>
          </a:p>
        </p:txBody>
      </p:sp>
      <p:sp>
        <p:nvSpPr>
          <p:cNvPr id="117" name="Shape 117"/>
          <p:cNvSpPr txBox="1">
            <a:spLocks noGrp="1"/>
          </p:cNvSpPr>
          <p:nvPr>
            <p:ph type="body" idx="1"/>
          </p:nvPr>
        </p:nvSpPr>
        <p:spPr>
          <a:xfrm>
            <a:off x="311700" y="1613825"/>
            <a:ext cx="5521200" cy="3286500"/>
          </a:xfrm>
          <a:prstGeom prst="rect">
            <a:avLst/>
          </a:prstGeom>
        </p:spPr>
        <p:txBody>
          <a:bodyPr wrap="square" lIns="91425" tIns="91425" rIns="91425" bIns="91425" anchor="t" anchorCtr="0">
            <a:noAutofit/>
          </a:bodyPr>
          <a:lstStyle/>
          <a:p>
            <a:pPr lvl="0">
              <a:spcBef>
                <a:spcPts val="0"/>
              </a:spcBef>
              <a:buNone/>
            </a:pPr>
            <a:r>
              <a:rPr lang="en" sz="1400" b="1" u="sng"/>
              <a:t>Fiscal Policy:  Government Taxing and Spending.</a:t>
            </a:r>
          </a:p>
          <a:p>
            <a:pPr lvl="0">
              <a:spcBef>
                <a:spcPts val="0"/>
              </a:spcBef>
              <a:buNone/>
            </a:pPr>
            <a:r>
              <a:rPr lang="en" sz="1400"/>
              <a:t>When taxes are raised or lowered, the economy notices.  If taxes are lowered, residents have more money to spend.  Maybe they spend it at local businesses.  Also lower taxes might encourage more business to locate in the city instead of somewhere else.  </a:t>
            </a:r>
          </a:p>
          <a:p>
            <a:pPr lvl="0">
              <a:spcBef>
                <a:spcPts val="0"/>
              </a:spcBef>
              <a:buNone/>
            </a:pPr>
            <a:r>
              <a:rPr lang="en" sz="1400"/>
              <a:t>If taxes are lowered to the point that the government can’t provide the services that people expect, that could have the opposite effect.  Local spending might be discouraged and business might choose somewhere else where they can count on government services.    </a:t>
            </a:r>
          </a:p>
        </p:txBody>
      </p:sp>
      <p:pic>
        <p:nvPicPr>
          <p:cNvPr id="118" name="Shape 118"/>
          <p:cNvPicPr preferRelativeResize="0"/>
          <p:nvPr/>
        </p:nvPicPr>
        <p:blipFill>
          <a:blip r:embed="rId3">
            <a:alphaModFix/>
          </a:blip>
          <a:stretch>
            <a:fillRect/>
          </a:stretch>
        </p:blipFill>
        <p:spPr>
          <a:xfrm>
            <a:off x="5718725" y="1613825"/>
            <a:ext cx="3330900" cy="2624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We notice government spending too. </a:t>
            </a:r>
          </a:p>
        </p:txBody>
      </p:sp>
      <p:sp>
        <p:nvSpPr>
          <p:cNvPr id="124" name="Shape 124"/>
          <p:cNvSpPr txBox="1">
            <a:spLocks noGrp="1"/>
          </p:cNvSpPr>
          <p:nvPr>
            <p:ph type="body" idx="1"/>
          </p:nvPr>
        </p:nvSpPr>
        <p:spPr>
          <a:xfrm>
            <a:off x="311700" y="1076275"/>
            <a:ext cx="2323500" cy="3681300"/>
          </a:xfrm>
          <a:prstGeom prst="rect">
            <a:avLst/>
          </a:prstGeom>
        </p:spPr>
        <p:txBody>
          <a:bodyPr wrap="square" lIns="91425" tIns="91425" rIns="91425" bIns="91425" anchor="t" anchorCtr="0">
            <a:noAutofit/>
          </a:bodyPr>
          <a:lstStyle/>
          <a:p>
            <a:pPr lvl="0">
              <a:spcBef>
                <a:spcPts val="0"/>
              </a:spcBef>
              <a:buNone/>
            </a:pPr>
            <a:r>
              <a:rPr lang="en"/>
              <a:t>Who is the largest employer in Saratoga Springs?  If that employer decided to cut spending by reducing the wages and salaries of their employees, would the city and its economy notice?</a:t>
            </a:r>
          </a:p>
          <a:p>
            <a:pPr lvl="0">
              <a:spcBef>
                <a:spcPts val="0"/>
              </a:spcBef>
              <a:buNone/>
            </a:pPr>
            <a:endParaRPr/>
          </a:p>
        </p:txBody>
      </p:sp>
      <p:pic>
        <p:nvPicPr>
          <p:cNvPr id="125" name="Shape 125"/>
          <p:cNvPicPr preferRelativeResize="0"/>
          <p:nvPr/>
        </p:nvPicPr>
        <p:blipFill>
          <a:blip r:embed="rId3">
            <a:alphaModFix/>
          </a:blip>
          <a:stretch>
            <a:fillRect/>
          </a:stretch>
        </p:blipFill>
        <p:spPr>
          <a:xfrm>
            <a:off x="2850150" y="1017725"/>
            <a:ext cx="5796574" cy="3938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2134275" y="445025"/>
            <a:ext cx="4374600" cy="1644900"/>
          </a:xfrm>
          <a:prstGeom prst="rect">
            <a:avLst/>
          </a:prstGeom>
        </p:spPr>
        <p:txBody>
          <a:bodyPr wrap="square" lIns="91425" tIns="91425" rIns="91425" bIns="91425" anchor="t" anchorCtr="0">
            <a:noAutofit/>
          </a:bodyPr>
          <a:lstStyle/>
          <a:p>
            <a:pPr lvl="0">
              <a:spcBef>
                <a:spcPts val="0"/>
              </a:spcBef>
              <a:buNone/>
            </a:pPr>
            <a:endParaRPr/>
          </a:p>
        </p:txBody>
      </p:sp>
      <p:sp>
        <p:nvSpPr>
          <p:cNvPr id="131" name="Shape 131"/>
          <p:cNvSpPr txBox="1">
            <a:spLocks noGrp="1"/>
          </p:cNvSpPr>
          <p:nvPr>
            <p:ph type="body" idx="1"/>
          </p:nvPr>
        </p:nvSpPr>
        <p:spPr>
          <a:xfrm>
            <a:off x="311700" y="2209150"/>
            <a:ext cx="8520600" cy="2359800"/>
          </a:xfrm>
          <a:prstGeom prst="rect">
            <a:avLst/>
          </a:prstGeom>
        </p:spPr>
        <p:txBody>
          <a:bodyPr wrap="square" lIns="91425" tIns="91425" rIns="91425" bIns="91425" anchor="t" anchorCtr="0">
            <a:noAutofit/>
          </a:bodyPr>
          <a:lstStyle/>
          <a:p>
            <a:pPr lvl="0">
              <a:spcBef>
                <a:spcPts val="0"/>
              </a:spcBef>
              <a:buNone/>
            </a:pPr>
            <a:r>
              <a:rPr lang="en"/>
              <a:t>Can  a municipal or state government use fiscal policy to help a slow economy?  Should they?   How would you do it?  What risk do you take?  </a:t>
            </a:r>
          </a:p>
        </p:txBody>
      </p:sp>
      <p:pic>
        <p:nvPicPr>
          <p:cNvPr id="132" name="Shape 132"/>
          <p:cNvPicPr preferRelativeResize="0"/>
          <p:nvPr/>
        </p:nvPicPr>
        <p:blipFill>
          <a:blip r:embed="rId3">
            <a:alphaModFix/>
          </a:blip>
          <a:stretch>
            <a:fillRect/>
          </a:stretch>
        </p:blipFill>
        <p:spPr>
          <a:xfrm>
            <a:off x="2697550" y="562625"/>
            <a:ext cx="3248025" cy="1409700"/>
          </a:xfrm>
          <a:prstGeom prst="rect">
            <a:avLst/>
          </a:prstGeom>
          <a:noFill/>
          <a:ln>
            <a:noFill/>
          </a:ln>
        </p:spPr>
      </p:pic>
      <p:pic>
        <p:nvPicPr>
          <p:cNvPr id="133" name="Shape 133"/>
          <p:cNvPicPr preferRelativeResize="0"/>
          <p:nvPr/>
        </p:nvPicPr>
        <p:blipFill>
          <a:blip r:embed="rId4">
            <a:alphaModFix/>
          </a:blip>
          <a:stretch>
            <a:fillRect/>
          </a:stretch>
        </p:blipFill>
        <p:spPr>
          <a:xfrm>
            <a:off x="898175" y="2922375"/>
            <a:ext cx="3145025" cy="1887025"/>
          </a:xfrm>
          <a:prstGeom prst="rect">
            <a:avLst/>
          </a:prstGeom>
          <a:noFill/>
          <a:ln>
            <a:noFill/>
          </a:ln>
        </p:spPr>
      </p:pic>
      <p:pic>
        <p:nvPicPr>
          <p:cNvPr id="134" name="Shape 134"/>
          <p:cNvPicPr preferRelativeResize="0"/>
          <p:nvPr/>
        </p:nvPicPr>
        <p:blipFill>
          <a:blip r:embed="rId5">
            <a:alphaModFix/>
          </a:blip>
          <a:stretch>
            <a:fillRect/>
          </a:stretch>
        </p:blipFill>
        <p:spPr>
          <a:xfrm>
            <a:off x="5066575" y="2956512"/>
            <a:ext cx="2396800" cy="1818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45025"/>
            <a:ext cx="8520600" cy="1027500"/>
          </a:xfrm>
          <a:prstGeom prst="rect">
            <a:avLst/>
          </a:prstGeom>
        </p:spPr>
        <p:txBody>
          <a:bodyPr wrap="square" lIns="91425" tIns="91425" rIns="91425" bIns="91425" anchor="t" anchorCtr="0">
            <a:noAutofit/>
          </a:bodyPr>
          <a:lstStyle/>
          <a:p>
            <a:pPr lvl="0">
              <a:spcBef>
                <a:spcPts val="0"/>
              </a:spcBef>
              <a:buNone/>
            </a:pPr>
            <a:r>
              <a:rPr lang="en"/>
              <a:t>What about when governments want or need to spend money that they don’t have?  </a:t>
            </a:r>
          </a:p>
        </p:txBody>
      </p:sp>
      <p:sp>
        <p:nvSpPr>
          <p:cNvPr id="140" name="Shape 140"/>
          <p:cNvSpPr txBox="1">
            <a:spLocks noGrp="1"/>
          </p:cNvSpPr>
          <p:nvPr>
            <p:ph type="body" idx="1"/>
          </p:nvPr>
        </p:nvSpPr>
        <p:spPr>
          <a:xfrm>
            <a:off x="311700" y="1472525"/>
            <a:ext cx="8520600" cy="3096300"/>
          </a:xfrm>
          <a:prstGeom prst="rect">
            <a:avLst/>
          </a:prstGeom>
        </p:spPr>
        <p:txBody>
          <a:bodyPr wrap="square" lIns="91425" tIns="91425" rIns="91425" bIns="91425" anchor="t" anchorCtr="0">
            <a:noAutofit/>
          </a:bodyPr>
          <a:lstStyle/>
          <a:p>
            <a:pPr lvl="0">
              <a:spcBef>
                <a:spcPts val="0"/>
              </a:spcBef>
              <a:buNone/>
            </a:pPr>
            <a:endParaRPr/>
          </a:p>
        </p:txBody>
      </p:sp>
      <p:pic>
        <p:nvPicPr>
          <p:cNvPr id="141" name="Shape 141"/>
          <p:cNvPicPr preferRelativeResize="0"/>
          <p:nvPr/>
        </p:nvPicPr>
        <p:blipFill>
          <a:blip r:embed="rId3">
            <a:alphaModFix/>
          </a:blip>
          <a:stretch>
            <a:fillRect/>
          </a:stretch>
        </p:blipFill>
        <p:spPr>
          <a:xfrm>
            <a:off x="5996775" y="2044213"/>
            <a:ext cx="2835525" cy="1952925"/>
          </a:xfrm>
          <a:prstGeom prst="rect">
            <a:avLst/>
          </a:prstGeom>
          <a:noFill/>
          <a:ln>
            <a:noFill/>
          </a:ln>
        </p:spPr>
      </p:pic>
      <p:pic>
        <p:nvPicPr>
          <p:cNvPr id="142" name="Shape 142"/>
          <p:cNvPicPr preferRelativeResize="0"/>
          <p:nvPr/>
        </p:nvPicPr>
        <p:blipFill>
          <a:blip r:embed="rId4">
            <a:alphaModFix/>
          </a:blip>
          <a:stretch>
            <a:fillRect/>
          </a:stretch>
        </p:blipFill>
        <p:spPr>
          <a:xfrm>
            <a:off x="0" y="1472525"/>
            <a:ext cx="5589826" cy="2756650"/>
          </a:xfrm>
          <a:prstGeom prst="rect">
            <a:avLst/>
          </a:prstGeom>
          <a:noFill/>
          <a:ln>
            <a:noFill/>
          </a:ln>
        </p:spPr>
      </p:pic>
      <p:pic>
        <p:nvPicPr>
          <p:cNvPr id="143" name="Shape 143" descr="Arrow, Red, Up, Symbol, Icon"/>
          <p:cNvPicPr preferRelativeResize="0"/>
          <p:nvPr/>
        </p:nvPicPr>
        <p:blipFill>
          <a:blip r:embed="rId5">
            <a:alphaModFix/>
          </a:blip>
          <a:stretch>
            <a:fillRect/>
          </a:stretch>
        </p:blipFill>
        <p:spPr>
          <a:xfrm>
            <a:off x="777069" y="4052650"/>
            <a:ext cx="1028930" cy="10274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Governments borrow money by issuing BONDS</a:t>
            </a:r>
          </a:p>
        </p:txBody>
      </p:sp>
      <p:sp>
        <p:nvSpPr>
          <p:cNvPr id="149" name="Shape 149"/>
          <p:cNvSpPr txBox="1">
            <a:spLocks noGrp="1"/>
          </p:cNvSpPr>
          <p:nvPr>
            <p:ph type="body" idx="1"/>
          </p:nvPr>
        </p:nvSpPr>
        <p:spPr>
          <a:xfrm>
            <a:off x="311700" y="958100"/>
            <a:ext cx="4594500" cy="3771900"/>
          </a:xfrm>
          <a:prstGeom prst="rect">
            <a:avLst/>
          </a:prstGeom>
        </p:spPr>
        <p:txBody>
          <a:bodyPr wrap="square" lIns="91425" tIns="91425" rIns="91425" bIns="91425" anchor="t" anchorCtr="0">
            <a:noAutofit/>
          </a:bodyPr>
          <a:lstStyle/>
          <a:p>
            <a:pPr lvl="0">
              <a:spcBef>
                <a:spcPts val="0"/>
              </a:spcBef>
              <a:buNone/>
            </a:pPr>
            <a:endParaRPr/>
          </a:p>
        </p:txBody>
      </p:sp>
      <p:pic>
        <p:nvPicPr>
          <p:cNvPr id="150" name="Shape 150"/>
          <p:cNvPicPr preferRelativeResize="0"/>
          <p:nvPr/>
        </p:nvPicPr>
        <p:blipFill>
          <a:blip r:embed="rId3">
            <a:alphaModFix/>
          </a:blip>
          <a:stretch>
            <a:fillRect/>
          </a:stretch>
        </p:blipFill>
        <p:spPr>
          <a:xfrm>
            <a:off x="311708" y="1098550"/>
            <a:ext cx="4264343" cy="3524250"/>
          </a:xfrm>
          <a:prstGeom prst="rect">
            <a:avLst/>
          </a:prstGeom>
          <a:noFill/>
          <a:ln>
            <a:noFill/>
          </a:ln>
        </p:spPr>
      </p:pic>
      <p:sp>
        <p:nvSpPr>
          <p:cNvPr id="151" name="Shape 151"/>
          <p:cNvSpPr txBox="1"/>
          <p:nvPr/>
        </p:nvSpPr>
        <p:spPr>
          <a:xfrm>
            <a:off x="5156800" y="1090000"/>
            <a:ext cx="3336600" cy="3639900"/>
          </a:xfrm>
          <a:prstGeom prst="rect">
            <a:avLst/>
          </a:prstGeom>
          <a:noFill/>
          <a:ln>
            <a:noFill/>
          </a:ln>
        </p:spPr>
        <p:txBody>
          <a:bodyPr wrap="square" lIns="91425" tIns="91425" rIns="91425" bIns="91425" anchor="t" anchorCtr="0">
            <a:noAutofit/>
          </a:bodyPr>
          <a:lstStyle/>
          <a:p>
            <a:pPr lvl="0">
              <a:spcBef>
                <a:spcPts val="0"/>
              </a:spcBef>
              <a:buNone/>
            </a:pPr>
            <a:r>
              <a:rPr lang="en" sz="2400"/>
              <a:t>Governments don’t borrow from banks like you or I would.  They sell bonds to investors like you and me.  Investors play the role of banker and the government plays the role of borrower.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445025"/>
            <a:ext cx="8520600" cy="1198800"/>
          </a:xfrm>
          <a:prstGeom prst="rect">
            <a:avLst/>
          </a:prstGeom>
        </p:spPr>
        <p:txBody>
          <a:bodyPr wrap="square" lIns="91425" tIns="91425" rIns="91425" bIns="91425" anchor="t" anchorCtr="0">
            <a:noAutofit/>
          </a:bodyPr>
          <a:lstStyle/>
          <a:p>
            <a:pPr lvl="0">
              <a:spcBef>
                <a:spcPts val="0"/>
              </a:spcBef>
              <a:buNone/>
            </a:pPr>
            <a:r>
              <a:rPr lang="en"/>
              <a:t>Governments build into future budgets their obligations to pay back their bond debt.  </a:t>
            </a:r>
          </a:p>
        </p:txBody>
      </p:sp>
      <p:sp>
        <p:nvSpPr>
          <p:cNvPr id="157" name="Shape 157"/>
          <p:cNvSpPr txBox="1">
            <a:spLocks noGrp="1"/>
          </p:cNvSpPr>
          <p:nvPr>
            <p:ph type="body" idx="1"/>
          </p:nvPr>
        </p:nvSpPr>
        <p:spPr>
          <a:xfrm>
            <a:off x="311700" y="1538400"/>
            <a:ext cx="8520600" cy="3283800"/>
          </a:xfrm>
          <a:prstGeom prst="rect">
            <a:avLst/>
          </a:prstGeom>
        </p:spPr>
        <p:txBody>
          <a:bodyPr wrap="square" lIns="91425" tIns="91425" rIns="91425" bIns="91425" anchor="t" anchorCtr="0">
            <a:noAutofit/>
          </a:bodyPr>
          <a:lstStyle/>
          <a:p>
            <a:pPr lvl="0">
              <a:spcBef>
                <a:spcPts val="0"/>
              </a:spcBef>
              <a:buNone/>
            </a:pPr>
            <a:endParaRPr/>
          </a:p>
        </p:txBody>
      </p:sp>
      <p:pic>
        <p:nvPicPr>
          <p:cNvPr id="158" name="Shape 158"/>
          <p:cNvPicPr preferRelativeResize="0"/>
          <p:nvPr/>
        </p:nvPicPr>
        <p:blipFill>
          <a:blip r:embed="rId3">
            <a:alphaModFix/>
          </a:blip>
          <a:stretch>
            <a:fillRect/>
          </a:stretch>
        </p:blipFill>
        <p:spPr>
          <a:xfrm>
            <a:off x="1595425" y="1776500"/>
            <a:ext cx="5953125" cy="2857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164" name="Shape 16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165" name="Shape 165"/>
          <p:cNvPicPr preferRelativeResize="0"/>
          <p:nvPr/>
        </p:nvPicPr>
        <p:blipFill>
          <a:blip r:embed="rId3">
            <a:alphaModFix/>
          </a:blip>
          <a:stretch>
            <a:fillRect/>
          </a:stretch>
        </p:blipFill>
        <p:spPr>
          <a:xfrm>
            <a:off x="311700" y="166450"/>
            <a:ext cx="8520600" cy="4777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What do we care about?</a:t>
            </a:r>
          </a:p>
          <a:p>
            <a:pPr lvl="0">
              <a:spcBef>
                <a:spcPts val="0"/>
              </a:spcBef>
              <a:buNone/>
            </a:pPr>
            <a:endParaRPr/>
          </a:p>
        </p:txBody>
      </p:sp>
      <p:sp>
        <p:nvSpPr>
          <p:cNvPr id="62" name="Shape 62"/>
          <p:cNvSpPr txBox="1">
            <a:spLocks noGrp="1"/>
          </p:cNvSpPr>
          <p:nvPr>
            <p:ph type="body" idx="1"/>
          </p:nvPr>
        </p:nvSpPr>
        <p:spPr>
          <a:xfrm>
            <a:off x="5236925" y="1152475"/>
            <a:ext cx="3595500" cy="3416400"/>
          </a:xfrm>
          <a:prstGeom prst="rect">
            <a:avLst/>
          </a:prstGeom>
        </p:spPr>
        <p:txBody>
          <a:bodyPr wrap="square" lIns="91425" tIns="91425" rIns="91425" bIns="91425" anchor="t" anchorCtr="0">
            <a:noAutofit/>
          </a:bodyPr>
          <a:lstStyle/>
          <a:p>
            <a:pPr lvl="0">
              <a:spcBef>
                <a:spcPts val="0"/>
              </a:spcBef>
              <a:buNone/>
            </a:pPr>
            <a:r>
              <a:rPr lang="en"/>
              <a:t>This pie chart shows how the municipality of Saratoga Springs spends its revenue.  What is the largest cost for the municipality of Saratoga Springs?  </a:t>
            </a:r>
          </a:p>
        </p:txBody>
      </p:sp>
      <p:pic>
        <p:nvPicPr>
          <p:cNvPr id="63" name="Shape 63"/>
          <p:cNvPicPr preferRelativeResize="0"/>
          <p:nvPr/>
        </p:nvPicPr>
        <p:blipFill>
          <a:blip r:embed="rId3">
            <a:alphaModFix/>
          </a:blip>
          <a:stretch>
            <a:fillRect/>
          </a:stretch>
        </p:blipFill>
        <p:spPr>
          <a:xfrm>
            <a:off x="311700" y="1152473"/>
            <a:ext cx="4770100" cy="3654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How about the state of Utah?</a:t>
            </a:r>
          </a:p>
        </p:txBody>
      </p:sp>
      <p:sp>
        <p:nvSpPr>
          <p:cNvPr id="69" name="Shape 69"/>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70" name="Shape 70"/>
          <p:cNvPicPr preferRelativeResize="0"/>
          <p:nvPr/>
        </p:nvPicPr>
        <p:blipFill>
          <a:blip r:embed="rId3">
            <a:alphaModFix/>
          </a:blip>
          <a:stretch>
            <a:fillRect/>
          </a:stretch>
        </p:blipFill>
        <p:spPr>
          <a:xfrm>
            <a:off x="1396300" y="1152475"/>
            <a:ext cx="6351400" cy="3827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Where does this money come from?</a:t>
            </a:r>
          </a:p>
          <a:p>
            <a:pPr lvl="0">
              <a:spcBef>
                <a:spcPts val="0"/>
              </a:spcBef>
              <a:buNone/>
            </a:pPr>
            <a:endParaRPr/>
          </a:p>
        </p:txBody>
      </p:sp>
      <p:sp>
        <p:nvSpPr>
          <p:cNvPr id="76" name="Shape 76"/>
          <p:cNvSpPr txBox="1">
            <a:spLocks noGrp="1"/>
          </p:cNvSpPr>
          <p:nvPr>
            <p:ph type="body" idx="1"/>
          </p:nvPr>
        </p:nvSpPr>
        <p:spPr>
          <a:xfrm>
            <a:off x="251875" y="1152475"/>
            <a:ext cx="2651400" cy="419700"/>
          </a:xfrm>
          <a:prstGeom prst="rect">
            <a:avLst/>
          </a:prstGeom>
        </p:spPr>
        <p:txBody>
          <a:bodyPr wrap="square" lIns="91425" tIns="91425" rIns="91425" bIns="91425" anchor="t" anchorCtr="0">
            <a:noAutofit/>
          </a:bodyPr>
          <a:lstStyle/>
          <a:p>
            <a:pPr lvl="0">
              <a:spcBef>
                <a:spcPts val="0"/>
              </a:spcBef>
              <a:buNone/>
            </a:pPr>
            <a:r>
              <a:rPr lang="en"/>
              <a:t>Saratoga Springs:  </a:t>
            </a:r>
          </a:p>
          <a:p>
            <a:pPr lvl="0">
              <a:spcBef>
                <a:spcPts val="0"/>
              </a:spcBef>
              <a:buNone/>
            </a:pPr>
            <a:endParaRPr/>
          </a:p>
        </p:txBody>
      </p:sp>
      <p:pic>
        <p:nvPicPr>
          <p:cNvPr id="77" name="Shape 77"/>
          <p:cNvPicPr preferRelativeResize="0"/>
          <p:nvPr/>
        </p:nvPicPr>
        <p:blipFill>
          <a:blip r:embed="rId3">
            <a:alphaModFix/>
          </a:blip>
          <a:stretch>
            <a:fillRect/>
          </a:stretch>
        </p:blipFill>
        <p:spPr>
          <a:xfrm>
            <a:off x="409840" y="1572098"/>
            <a:ext cx="4534909" cy="3416399"/>
          </a:xfrm>
          <a:prstGeom prst="rect">
            <a:avLst/>
          </a:prstGeom>
          <a:noFill/>
          <a:ln>
            <a:noFill/>
          </a:ln>
        </p:spPr>
      </p:pic>
      <p:sp>
        <p:nvSpPr>
          <p:cNvPr id="78" name="Shape 78"/>
          <p:cNvSpPr txBox="1"/>
          <p:nvPr/>
        </p:nvSpPr>
        <p:spPr>
          <a:xfrm>
            <a:off x="5474900" y="1466800"/>
            <a:ext cx="3357300" cy="3416400"/>
          </a:xfrm>
          <a:prstGeom prst="rect">
            <a:avLst/>
          </a:prstGeom>
          <a:noFill/>
          <a:ln>
            <a:noFill/>
          </a:ln>
        </p:spPr>
        <p:txBody>
          <a:bodyPr wrap="square" lIns="91425" tIns="91425" rIns="91425" bIns="91425" anchor="t" anchorCtr="0">
            <a:noAutofit/>
          </a:bodyPr>
          <a:lstStyle/>
          <a:p>
            <a:pPr lvl="0">
              <a:spcBef>
                <a:spcPts val="0"/>
              </a:spcBef>
              <a:buNone/>
            </a:pPr>
            <a:r>
              <a:rPr lang="en" sz="2400"/>
              <a:t>What is the most fair way to generate revenue?  Are there people who benefit without contributing?  Do people contribute without benefiting?  Do the rich pay more?  Should they?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164850"/>
            <a:ext cx="8520600" cy="572700"/>
          </a:xfrm>
          <a:prstGeom prst="rect">
            <a:avLst/>
          </a:prstGeom>
        </p:spPr>
        <p:txBody>
          <a:bodyPr wrap="square" lIns="91425" tIns="91425" rIns="91425" bIns="91425" anchor="t" anchorCtr="0">
            <a:noAutofit/>
          </a:bodyPr>
          <a:lstStyle/>
          <a:p>
            <a:pPr lvl="0">
              <a:spcBef>
                <a:spcPts val="0"/>
              </a:spcBef>
              <a:buNone/>
            </a:pPr>
            <a:r>
              <a:rPr lang="en" sz="1400"/>
              <a:t>This is a national average for municipal, county, and district governments.  How does the national average compare to Saratoga Springs?</a:t>
            </a:r>
          </a:p>
        </p:txBody>
      </p:sp>
      <p:sp>
        <p:nvSpPr>
          <p:cNvPr id="84" name="Shape 84"/>
          <p:cNvSpPr txBox="1">
            <a:spLocks noGrp="1"/>
          </p:cNvSpPr>
          <p:nvPr>
            <p:ph type="body" idx="1"/>
          </p:nvPr>
        </p:nvSpPr>
        <p:spPr>
          <a:xfrm>
            <a:off x="1285875" y="737550"/>
            <a:ext cx="7546500" cy="4308600"/>
          </a:xfrm>
          <a:prstGeom prst="rect">
            <a:avLst/>
          </a:prstGeom>
        </p:spPr>
        <p:txBody>
          <a:bodyPr wrap="square" lIns="91425" tIns="91425" rIns="91425" bIns="91425" anchor="t" anchorCtr="0">
            <a:noAutofit/>
          </a:bodyPr>
          <a:lstStyle/>
          <a:p>
            <a:pPr lvl="0">
              <a:spcBef>
                <a:spcPts val="0"/>
              </a:spcBef>
              <a:buNone/>
            </a:pPr>
            <a:endParaRPr/>
          </a:p>
        </p:txBody>
      </p:sp>
      <p:pic>
        <p:nvPicPr>
          <p:cNvPr id="85" name="Shape 85"/>
          <p:cNvPicPr preferRelativeResize="0"/>
          <p:nvPr/>
        </p:nvPicPr>
        <p:blipFill>
          <a:blip r:embed="rId3">
            <a:alphaModFix/>
          </a:blip>
          <a:stretch>
            <a:fillRect/>
          </a:stretch>
        </p:blipFill>
        <p:spPr>
          <a:xfrm>
            <a:off x="1285875" y="737550"/>
            <a:ext cx="7377124" cy="42440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91" name="Shape 91"/>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92" name="Shape 92"/>
          <p:cNvPicPr preferRelativeResize="0"/>
          <p:nvPr/>
        </p:nvPicPr>
        <p:blipFill>
          <a:blip r:embed="rId3">
            <a:alphaModFix/>
          </a:blip>
          <a:stretch>
            <a:fillRect/>
          </a:stretch>
        </p:blipFill>
        <p:spPr>
          <a:xfrm>
            <a:off x="318238" y="291650"/>
            <a:ext cx="8507513" cy="4677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140125"/>
            <a:ext cx="8520600" cy="572700"/>
          </a:xfrm>
          <a:prstGeom prst="rect">
            <a:avLst/>
          </a:prstGeom>
        </p:spPr>
        <p:txBody>
          <a:bodyPr wrap="square" lIns="91425" tIns="91425" rIns="91425" bIns="91425" anchor="t" anchorCtr="0">
            <a:noAutofit/>
          </a:bodyPr>
          <a:lstStyle/>
          <a:p>
            <a:pPr lvl="0">
              <a:spcBef>
                <a:spcPts val="0"/>
              </a:spcBef>
              <a:buNone/>
            </a:pPr>
            <a:r>
              <a:rPr lang="en" sz="1800"/>
              <a:t>Where does the revenue for the state of Utah come from?</a:t>
            </a:r>
          </a:p>
        </p:txBody>
      </p:sp>
      <p:sp>
        <p:nvSpPr>
          <p:cNvPr id="98" name="Shape 9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99" name="Shape 99"/>
          <p:cNvPicPr preferRelativeResize="0"/>
          <p:nvPr/>
        </p:nvPicPr>
        <p:blipFill>
          <a:blip r:embed="rId3">
            <a:alphaModFix/>
          </a:blip>
          <a:stretch>
            <a:fillRect/>
          </a:stretch>
        </p:blipFill>
        <p:spPr>
          <a:xfrm>
            <a:off x="155787" y="815887"/>
            <a:ext cx="8832426" cy="4089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445025"/>
            <a:ext cx="8520600" cy="842100"/>
          </a:xfrm>
          <a:prstGeom prst="rect">
            <a:avLst/>
          </a:prstGeom>
        </p:spPr>
        <p:txBody>
          <a:bodyPr wrap="square" lIns="91425" tIns="91425" rIns="91425" bIns="91425" anchor="t" anchorCtr="0">
            <a:noAutofit/>
          </a:bodyPr>
          <a:lstStyle/>
          <a:p>
            <a:pPr lvl="0">
              <a:spcBef>
                <a:spcPts val="0"/>
              </a:spcBef>
              <a:buNone/>
            </a:pPr>
            <a:r>
              <a:rPr lang="en" sz="2400"/>
              <a:t>What does a government communicate by creating a certain type of tax?</a:t>
            </a:r>
          </a:p>
          <a:p>
            <a:pPr lvl="0">
              <a:spcBef>
                <a:spcPts val="0"/>
              </a:spcBef>
              <a:buNone/>
            </a:pPr>
            <a:endParaRPr/>
          </a:p>
        </p:txBody>
      </p:sp>
      <p:sp>
        <p:nvSpPr>
          <p:cNvPr id="105" name="Shape 105"/>
          <p:cNvSpPr txBox="1">
            <a:spLocks noGrp="1"/>
          </p:cNvSpPr>
          <p:nvPr>
            <p:ph type="body" idx="1"/>
          </p:nvPr>
        </p:nvSpPr>
        <p:spPr>
          <a:xfrm>
            <a:off x="311700" y="1287125"/>
            <a:ext cx="8520600" cy="3560100"/>
          </a:xfrm>
          <a:prstGeom prst="rect">
            <a:avLst/>
          </a:prstGeom>
        </p:spPr>
        <p:txBody>
          <a:bodyPr wrap="square" lIns="91425" tIns="91425" rIns="91425" bIns="91425" anchor="t" anchorCtr="0">
            <a:noAutofit/>
          </a:bodyPr>
          <a:lstStyle/>
          <a:p>
            <a:pPr lvl="0">
              <a:spcBef>
                <a:spcPts val="0"/>
              </a:spcBef>
              <a:buNone/>
            </a:pPr>
            <a:r>
              <a:rPr lang="en"/>
              <a:t>Progressive tax:  Based on ability to pay.  The more you can afford, the more you pay.  Ex- income tax</a:t>
            </a:r>
          </a:p>
          <a:p>
            <a:pPr lvl="0">
              <a:spcBef>
                <a:spcPts val="0"/>
              </a:spcBef>
              <a:buNone/>
            </a:pPr>
            <a:r>
              <a:rPr lang="en"/>
              <a:t>Proportional tax:  flat tax where everyone pays the same percent%.  Ex- property tax.  </a:t>
            </a:r>
          </a:p>
          <a:p>
            <a:pPr lvl="0">
              <a:spcBef>
                <a:spcPts val="0"/>
              </a:spcBef>
              <a:buNone/>
            </a:pPr>
            <a:r>
              <a:rPr lang="en"/>
              <a:t>Regressive tax:  proportional tax on a necessity.  Called regressive because it ends up representing a larger % of lower income.  It is harder for lower income people to pay.  Ex- Sales tax on food.</a:t>
            </a:r>
          </a:p>
          <a:p>
            <a:pPr lvl="0">
              <a:spcBef>
                <a:spcPts val="0"/>
              </a:spcBef>
              <a:buNone/>
            </a:pPr>
            <a:r>
              <a:rPr lang="en"/>
              <a:t>Excise tax:  special sales tax on specific purchases.  Sometimes called “Sin Tax”.  EX- gasoline tax or cigarette tax.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Regressive tax explained.</a:t>
            </a:r>
          </a:p>
        </p:txBody>
      </p:sp>
      <p:sp>
        <p:nvSpPr>
          <p:cNvPr id="111" name="Shape 111"/>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r>
              <a:rPr lang="en"/>
              <a:t>Mr. Rich has $1000.</a:t>
            </a:r>
          </a:p>
          <a:p>
            <a:pPr lvl="0">
              <a:spcBef>
                <a:spcPts val="0"/>
              </a:spcBef>
              <a:buNone/>
            </a:pPr>
            <a:r>
              <a:rPr lang="en"/>
              <a:t>Mr. Poor has $10</a:t>
            </a:r>
          </a:p>
          <a:p>
            <a:pPr lvl="0">
              <a:spcBef>
                <a:spcPts val="0"/>
              </a:spcBef>
              <a:buNone/>
            </a:pPr>
            <a:r>
              <a:rPr lang="en"/>
              <a:t>Both buy a loaf of bread.  The bread cost $2.00.  They both pay $.13 in taxes.  </a:t>
            </a:r>
          </a:p>
          <a:p>
            <a:pPr lvl="0">
              <a:spcBef>
                <a:spcPts val="0"/>
              </a:spcBef>
              <a:buNone/>
            </a:pPr>
            <a:r>
              <a:rPr lang="en"/>
              <a:t>The $.13 represents just .013% of Mr. Rich’s money.  </a:t>
            </a:r>
          </a:p>
          <a:p>
            <a:pPr lvl="0">
              <a:spcBef>
                <a:spcPts val="0"/>
              </a:spcBef>
              <a:buNone/>
            </a:pPr>
            <a:r>
              <a:rPr lang="en"/>
              <a:t>The same $.13 represents 1.3% of Mr. Poor’s money.  </a:t>
            </a:r>
          </a:p>
          <a:p>
            <a:pPr lvl="0">
              <a:spcBef>
                <a:spcPts val="0"/>
              </a:spcBef>
              <a:buNone/>
            </a:pPr>
            <a:r>
              <a:rPr lang="en"/>
              <a:t>Mr. Poor misses the $.13 a lot more then Mr. Rich does.  That is why the sales tax on food is called regressive.  </a:t>
            </a:r>
          </a:p>
          <a:p>
            <a:pPr lvl="0" rtl="0">
              <a:spcBef>
                <a:spcPts val="0"/>
              </a:spcBef>
              <a:buNone/>
            </a:pPr>
            <a:endParaRPr/>
          </a:p>
          <a:p>
            <a:pPr lvl="0" rt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Effect transition="in" filter="fade">
                                      <p:cBhvr>
                                        <p:cTn id="7" dur="1000"/>
                                        <p:tgtEl>
                                          <p:spTgt spid="1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
                                            <p:txEl>
                                              <p:pRg st="1" end="1"/>
                                            </p:txEl>
                                          </p:spTgt>
                                        </p:tgtEl>
                                        <p:attrNameLst>
                                          <p:attrName>style.visibility</p:attrName>
                                        </p:attrNameLst>
                                      </p:cBhvr>
                                      <p:to>
                                        <p:strVal val="visible"/>
                                      </p:to>
                                    </p:set>
                                    <p:animEffect transition="in" filter="fade">
                                      <p:cBhvr>
                                        <p:cTn id="12" dur="1000"/>
                                        <p:tgtEl>
                                          <p:spTgt spid="1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1">
                                            <p:txEl>
                                              <p:pRg st="2" end="2"/>
                                            </p:txEl>
                                          </p:spTgt>
                                        </p:tgtEl>
                                        <p:attrNameLst>
                                          <p:attrName>style.visibility</p:attrName>
                                        </p:attrNameLst>
                                      </p:cBhvr>
                                      <p:to>
                                        <p:strVal val="visible"/>
                                      </p:to>
                                    </p:set>
                                    <p:animEffect transition="in" filter="fade">
                                      <p:cBhvr>
                                        <p:cTn id="17" dur="1000"/>
                                        <p:tgtEl>
                                          <p:spTgt spid="1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1">
                                            <p:txEl>
                                              <p:pRg st="3" end="3"/>
                                            </p:txEl>
                                          </p:spTgt>
                                        </p:tgtEl>
                                        <p:attrNameLst>
                                          <p:attrName>style.visibility</p:attrName>
                                        </p:attrNameLst>
                                      </p:cBhvr>
                                      <p:to>
                                        <p:strVal val="visible"/>
                                      </p:to>
                                    </p:set>
                                    <p:animEffect transition="in" filter="fade">
                                      <p:cBhvr>
                                        <p:cTn id="22" dur="1000"/>
                                        <p:tgtEl>
                                          <p:spTgt spid="1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1">
                                            <p:txEl>
                                              <p:pRg st="4" end="4"/>
                                            </p:txEl>
                                          </p:spTgt>
                                        </p:tgtEl>
                                        <p:attrNameLst>
                                          <p:attrName>style.visibility</p:attrName>
                                        </p:attrNameLst>
                                      </p:cBhvr>
                                      <p:to>
                                        <p:strVal val="visible"/>
                                      </p:to>
                                    </p:set>
                                    <p:animEffect transition="in" filter="fade">
                                      <p:cBhvr>
                                        <p:cTn id="27" dur="1000"/>
                                        <p:tgtEl>
                                          <p:spTgt spid="1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1">
                                            <p:txEl>
                                              <p:pRg st="5" end="5"/>
                                            </p:txEl>
                                          </p:spTgt>
                                        </p:tgtEl>
                                        <p:attrNameLst>
                                          <p:attrName>style.visibility</p:attrName>
                                        </p:attrNameLst>
                                      </p:cBhvr>
                                      <p:to>
                                        <p:strVal val="visible"/>
                                      </p:to>
                                    </p:set>
                                    <p:animEffect transition="in" filter="fade">
                                      <p:cBhvr>
                                        <p:cTn id="32" dur="1000"/>
                                        <p:tgtEl>
                                          <p:spTgt spid="1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1">
                                            <p:txEl>
                                              <p:pRg st="6" end="6"/>
                                            </p:txEl>
                                          </p:spTgt>
                                        </p:tgtEl>
                                        <p:attrNameLst>
                                          <p:attrName>style.visibility</p:attrName>
                                        </p:attrNameLst>
                                      </p:cBhvr>
                                      <p:to>
                                        <p:strVal val="visible"/>
                                      </p:to>
                                    </p:set>
                                    <p:animEffect transition="in" filter="fade">
                                      <p:cBhvr>
                                        <p:cTn id="37" dur="1000"/>
                                        <p:tgtEl>
                                          <p:spTgt spid="1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1">
                                            <p:txEl>
                                              <p:pRg st="7" end="7"/>
                                            </p:txEl>
                                          </p:spTgt>
                                        </p:tgtEl>
                                        <p:attrNameLst>
                                          <p:attrName>style.visibility</p:attrName>
                                        </p:attrNameLst>
                                      </p:cBhvr>
                                      <p:to>
                                        <p:strVal val="visible"/>
                                      </p:to>
                                    </p:set>
                                    <p:animEffect transition="in" filter="fade">
                                      <p:cBhvr>
                                        <p:cTn id="42" dur="1000"/>
                                        <p:tgtEl>
                                          <p:spTgt spid="1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598</Words>
  <Application>Microsoft Office PowerPoint</Application>
  <PresentationFormat>On-screen Show (16:9)</PresentationFormat>
  <Paragraphs>32</Paragraphs>
  <Slides>16</Slides>
  <Notes>16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Simple Light</vt:lpstr>
      <vt:lpstr>Budget:  Your money is where your heart is.  </vt:lpstr>
      <vt:lpstr>What do we care about? </vt:lpstr>
      <vt:lpstr>How about the state of Utah?</vt:lpstr>
      <vt:lpstr>Where does this money come from? </vt:lpstr>
      <vt:lpstr>This is a national average for municipal, county, and district governments.  How does the national average compare to Saratoga Springs?</vt:lpstr>
      <vt:lpstr>PowerPoint Presentation</vt:lpstr>
      <vt:lpstr>Where does the revenue for the state of Utah come from?</vt:lpstr>
      <vt:lpstr>What does a government communicate by creating a certain type of tax? </vt:lpstr>
      <vt:lpstr>Regressive tax explained.</vt:lpstr>
      <vt:lpstr>In addition to raising revenue to meet needs and provide services, governments can play a major role in their economies.</vt:lpstr>
      <vt:lpstr>We notice government spending too. </vt:lpstr>
      <vt:lpstr>PowerPoint Presentation</vt:lpstr>
      <vt:lpstr>What about when governments want or need to spend money that they don’t have?  </vt:lpstr>
      <vt:lpstr>Governments borrow money by issuing BONDS</vt:lpstr>
      <vt:lpstr>Governments build into future budgets their obligations to pay back their bond debt.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Your money is where your heart is.  </dc:title>
  <cp:lastModifiedBy>BRITTANY HOLMAN</cp:lastModifiedBy>
  <cp:revision>1</cp:revision>
  <dcterms:modified xsi:type="dcterms:W3CDTF">2017-11-29T15:54:29Z</dcterms:modified>
</cp:coreProperties>
</file>