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306" r:id="rId3"/>
    <p:sldId id="260" r:id="rId4"/>
    <p:sldId id="277" r:id="rId5"/>
    <p:sldId id="278" r:id="rId6"/>
    <p:sldId id="280" r:id="rId7"/>
    <p:sldId id="305" r:id="rId8"/>
    <p:sldId id="279" r:id="rId9"/>
    <p:sldId id="261" r:id="rId10"/>
    <p:sldId id="281" r:id="rId11"/>
    <p:sldId id="284" r:id="rId12"/>
    <p:sldId id="285" r:id="rId13"/>
    <p:sldId id="282" r:id="rId14"/>
    <p:sldId id="298" r:id="rId15"/>
    <p:sldId id="303" r:id="rId16"/>
    <p:sldId id="283" r:id="rId17"/>
    <p:sldId id="294" r:id="rId18"/>
    <p:sldId id="263" r:id="rId19"/>
    <p:sldId id="299" r:id="rId20"/>
    <p:sldId id="286" r:id="rId21"/>
    <p:sldId id="287" r:id="rId22"/>
    <p:sldId id="288" r:id="rId23"/>
    <p:sldId id="300" r:id="rId24"/>
    <p:sldId id="265" r:id="rId25"/>
    <p:sldId id="290" r:id="rId26"/>
    <p:sldId id="289" r:id="rId27"/>
    <p:sldId id="295" r:id="rId28"/>
    <p:sldId id="266" r:id="rId29"/>
    <p:sldId id="301" r:id="rId30"/>
    <p:sldId id="296" r:id="rId31"/>
    <p:sldId id="268" r:id="rId32"/>
    <p:sldId id="292" r:id="rId33"/>
    <p:sldId id="291" r:id="rId34"/>
    <p:sldId id="302" r:id="rId35"/>
    <p:sldId id="297" r:id="rId36"/>
    <p:sldId id="269" r:id="rId37"/>
    <p:sldId id="271" r:id="rId38"/>
    <p:sldId id="293"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3368A8-3C03-4C5E-810C-EC9E1AB96734}" type="datetimeFigureOut">
              <a:rPr lang="en-US" smtClean="0"/>
              <a:pPr/>
              <a:t>2/23/2016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097FC3-6605-4C7F-8EB6-01FAC790CF1E}" type="slidenum">
              <a:rPr lang="en-US" smtClean="0"/>
              <a:pPr/>
              <a:t>‹#›</a:t>
            </a:fld>
            <a:endParaRPr lang="en-US"/>
          </a:p>
        </p:txBody>
      </p:sp>
    </p:spTree>
    <p:extLst>
      <p:ext uri="{BB962C8B-B14F-4D97-AF65-F5344CB8AC3E}">
        <p14:creationId xmlns:p14="http://schemas.microsoft.com/office/powerpoint/2010/main" xmlns="" val="3369704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Winter Quarters</a:t>
            </a:r>
            <a:br>
              <a:rPr lang="en-US" b="1" dirty="0" smtClean="0"/>
            </a:br>
            <a:r>
              <a:rPr lang="en-US" dirty="0" smtClean="0"/>
              <a:t>Distance: 266 miles from Nauvoo</a:t>
            </a:r>
          </a:p>
          <a:p>
            <a:r>
              <a:rPr lang="en-US" dirty="0" smtClean="0"/>
              <a:t>An instant city on the plains, Winter Quarters served as the headquarters of the Church for less than a year, until the leadership moved west in 1847. By Christmas 1846, Church members had constructed a large stockade and about 700 homes ranging from solid two-story structures to simple dugouts in the bluffs. For many, however, the rigors of the Iowa crossing, exposure, and poor nutrition and sanitation proved too much, and several hundred saints died during the winter of 1846–1847.</a:t>
            </a:r>
          </a:p>
          <a:p>
            <a:r>
              <a:rPr lang="en-US" dirty="0" smtClean="0"/>
              <a:t>Of the entire trek to the Valley of the Great Salt Lake, it was the first 300 miles across Iowa that most tried the stamina, courage and equipment of the Latter-day Saint pioneers. Mere weeks into the journey—through sleet, blizzard, and mud—it became apparent to Brigham Young that his people would never reach the Rocky Mountains in the time or in the manner that most had hoped for. So throughout the spring of 1846, thousands of refugees trudged across the windswept Iowa prairies, preparing the way for those yet to come: building bridges, erecting cabins, planting and fencing crops. By mid-June, nearly 12,000 Saints were still scattered across Iowa. </a:t>
            </a:r>
            <a:endParaRPr lang="en-US" dirty="0"/>
          </a:p>
        </p:txBody>
      </p:sp>
      <p:sp>
        <p:nvSpPr>
          <p:cNvPr id="4" name="Slide Number Placeholder 3"/>
          <p:cNvSpPr>
            <a:spLocks noGrp="1"/>
          </p:cNvSpPr>
          <p:nvPr>
            <p:ph type="sldNum" sz="quarter" idx="10"/>
          </p:nvPr>
        </p:nvSpPr>
        <p:spPr/>
        <p:txBody>
          <a:bodyPr/>
          <a:lstStyle/>
          <a:p>
            <a:fld id="{D8097FC3-6605-4C7F-8EB6-01FAC790CF1E}"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Great Salt Lake Valley—Emigration Square</a:t>
            </a:r>
            <a:br>
              <a:rPr lang="en-US" b="1" dirty="0" smtClean="0"/>
            </a:br>
            <a:r>
              <a:rPr lang="en-US" dirty="0" smtClean="0"/>
              <a:t>Distance: 1,297 miles from Nauvoo </a:t>
            </a:r>
          </a:p>
          <a:p>
            <a:r>
              <a:rPr lang="en-US" dirty="0" smtClean="0"/>
              <a:t>Arrival in the Salt Lake Valley had a special meaning to each emigrant. For many it signified the end of their arduous journey. They had endured to the end of the Mormon Trail, and their participation in that memorable trek gave metaphor and meaning to life itself. Even for those who were not Latter-day Saints, the first glimpse of this broad, open valley after such hardship provided a deeply emotional moment.</a:t>
            </a:r>
          </a:p>
          <a:p>
            <a:r>
              <a:rPr lang="en-US" dirty="0" smtClean="0"/>
              <a:t>"But not all of the pioneering Saints settled in the Salt Lake Valley." By 1900, members of The Church of Jesus Christ of Latter-day Saints had founded more than 600 communities in a broad stretch extending from Canada into Mexico. In the words of Pulitzer Prize-winning author and historian Wallace </a:t>
            </a:r>
            <a:r>
              <a:rPr lang="en-US" dirty="0" err="1" smtClean="0"/>
              <a:t>Stegner</a:t>
            </a:r>
            <a:r>
              <a:rPr lang="en-US" dirty="0" smtClean="0"/>
              <a:t>, the Latter-day Saints "were one of the principal forces in the settlement of the West" (</a:t>
            </a:r>
            <a:r>
              <a:rPr lang="en-US" i="1" dirty="0" smtClean="0"/>
              <a:t>The Gathering of Zion: The Story of the Mormon Trail</a:t>
            </a:r>
            <a:r>
              <a:rPr lang="en-US" dirty="0" smtClean="0"/>
              <a:t> [1964], 7).</a:t>
            </a:r>
          </a:p>
          <a:p>
            <a:endParaRPr lang="en-US" dirty="0"/>
          </a:p>
        </p:txBody>
      </p:sp>
      <p:sp>
        <p:nvSpPr>
          <p:cNvPr id="4" name="Slide Number Placeholder 3"/>
          <p:cNvSpPr>
            <a:spLocks noGrp="1"/>
          </p:cNvSpPr>
          <p:nvPr>
            <p:ph type="sldNum" sz="quarter" idx="10"/>
          </p:nvPr>
        </p:nvSpPr>
        <p:spPr/>
        <p:txBody>
          <a:bodyPr/>
          <a:lstStyle/>
          <a:p>
            <a:fld id="{D8097FC3-6605-4C7F-8EB6-01FAC790CF1E}" type="slidenum">
              <a:rPr lang="en-US" smtClean="0"/>
              <a:pPr/>
              <a:t>36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BF447C-054C-4EAC-9F48-38773D86DF75}" type="datetimeFigureOut">
              <a:rPr lang="en-US" smtClean="0"/>
              <a:pPr/>
              <a:t>2/23/2016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258893-43FF-496C-915D-F547E704C98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BF447C-054C-4EAC-9F48-38773D86DF75}" type="datetimeFigureOut">
              <a:rPr lang="en-US" smtClean="0"/>
              <a:pPr/>
              <a:t>2/23/2016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258893-43FF-496C-915D-F547E704C98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BF447C-054C-4EAC-9F48-38773D86DF75}" type="datetimeFigureOut">
              <a:rPr lang="en-US" smtClean="0"/>
              <a:pPr/>
              <a:t>2/23/2016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258893-43FF-496C-915D-F547E704C98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BF447C-054C-4EAC-9F48-38773D86DF75}" type="datetimeFigureOut">
              <a:rPr lang="en-US" smtClean="0"/>
              <a:pPr/>
              <a:t>2/23/2016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258893-43FF-496C-915D-F547E704C98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BF447C-054C-4EAC-9F48-38773D86DF75}" type="datetimeFigureOut">
              <a:rPr lang="en-US" smtClean="0"/>
              <a:pPr/>
              <a:t>2/23/2016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258893-43FF-496C-915D-F547E704C98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BF447C-054C-4EAC-9F48-38773D86DF75}" type="datetimeFigureOut">
              <a:rPr lang="en-US" smtClean="0"/>
              <a:pPr/>
              <a:t>2/23/2016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258893-43FF-496C-915D-F547E704C98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BF447C-054C-4EAC-9F48-38773D86DF75}" type="datetimeFigureOut">
              <a:rPr lang="en-US" smtClean="0"/>
              <a:pPr/>
              <a:t>2/23/2016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258893-43FF-496C-915D-F547E704C98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BF447C-054C-4EAC-9F48-38773D86DF75}" type="datetimeFigureOut">
              <a:rPr lang="en-US" smtClean="0"/>
              <a:pPr/>
              <a:t>2/23/2016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258893-43FF-496C-915D-F547E704C98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BF447C-054C-4EAC-9F48-38773D86DF75}" type="datetimeFigureOut">
              <a:rPr lang="en-US" smtClean="0"/>
              <a:pPr/>
              <a:t>2/23/2016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258893-43FF-496C-915D-F547E704C98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BF447C-054C-4EAC-9F48-38773D86DF75}" type="datetimeFigureOut">
              <a:rPr lang="en-US" smtClean="0"/>
              <a:pPr/>
              <a:t>2/23/2016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258893-43FF-496C-915D-F547E704C98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BF447C-054C-4EAC-9F48-38773D86DF75}" type="datetimeFigureOut">
              <a:rPr lang="en-US" smtClean="0"/>
              <a:pPr/>
              <a:t>2/23/2016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258893-43FF-496C-915D-F547E704C98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BF447C-054C-4EAC-9F48-38773D86DF75}" type="datetimeFigureOut">
              <a:rPr lang="en-US" smtClean="0"/>
              <a:pPr/>
              <a:t>2/23/2016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258893-43FF-496C-915D-F547E704C98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4.xml"/><Relationship Id="rId5" Type="http://schemas.openxmlformats.org/officeDocument/2006/relationships/image" Target="../media/image44.png"/><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slide" Target="slide33.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53.png"/></Relationships>
</file>

<file path=ppt/slides/_rels/slide3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21" y="5387975"/>
            <a:ext cx="7772400" cy="1470025"/>
          </a:xfrm>
        </p:spPr>
        <p:txBody>
          <a:bodyPr/>
          <a:lstStyle/>
          <a:p>
            <a:r>
              <a:rPr lang="en-US" dirty="0" smtClean="0"/>
              <a:t>February 22 and 25, 2013</a:t>
            </a:r>
            <a:br>
              <a:rPr lang="en-US" dirty="0" smtClean="0"/>
            </a:br>
            <a:r>
              <a:rPr lang="en-US" dirty="0" smtClean="0"/>
              <a:t>Utah History</a:t>
            </a:r>
            <a:endParaRPr lang="en-US" dirty="0"/>
          </a:p>
        </p:txBody>
      </p:sp>
      <p:sp>
        <p:nvSpPr>
          <p:cNvPr id="3" name="Subtitle 2"/>
          <p:cNvSpPr>
            <a:spLocks noGrp="1"/>
          </p:cNvSpPr>
          <p:nvPr>
            <p:ph type="subTitle" idx="1"/>
          </p:nvPr>
        </p:nvSpPr>
        <p:spPr>
          <a:xfrm>
            <a:off x="0" y="9760"/>
            <a:ext cx="9147780" cy="4867040"/>
          </a:xfrm>
        </p:spPr>
        <p:txBody>
          <a:bodyPr>
            <a:normAutofit lnSpcReduction="10000"/>
          </a:bodyPr>
          <a:lstStyle/>
          <a:p>
            <a:pPr algn="l"/>
            <a:r>
              <a:rPr lang="en-US" sz="4000" dirty="0" smtClean="0">
                <a:solidFill>
                  <a:srgbClr val="000000"/>
                </a:solidFill>
              </a:rPr>
              <a:t>In 5 complete sentences answer the following prompt:</a:t>
            </a:r>
          </a:p>
          <a:p>
            <a:pPr algn="l"/>
            <a:r>
              <a:rPr lang="en-US" sz="4000" dirty="0" smtClean="0">
                <a:solidFill>
                  <a:srgbClr val="000000"/>
                </a:solidFill>
              </a:rPr>
              <a:t>Imagine you lost all your physical possessions in a fire, what would you miss the most?  Explain what makes that item so much more important than other items. </a:t>
            </a:r>
          </a:p>
          <a:p>
            <a:pPr algn="l"/>
            <a:r>
              <a:rPr lang="en-US" sz="4000" dirty="0" smtClean="0">
                <a:solidFill>
                  <a:srgbClr val="000000"/>
                </a:solidFill>
              </a:rPr>
              <a:t>Generally speaking what makes something valuable to you? </a:t>
            </a:r>
            <a:endParaRPr lang="en-US" sz="4000" dirty="0">
              <a:solidFill>
                <a:srgbClr val="0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flipH="1" flipV="1">
            <a:off x="8686800" y="228600"/>
            <a:ext cx="76200" cy="46038"/>
          </a:xfrm>
        </p:spPr>
        <p:txBody>
          <a:bodyPr>
            <a:normAutofit fontScale="90000"/>
          </a:bodyPr>
          <a:lstStyle/>
          <a:p>
            <a:endParaRPr lang="en-US" dirty="0"/>
          </a:p>
        </p:txBody>
      </p:sp>
      <p:sp>
        <p:nvSpPr>
          <p:cNvPr id="6" name="Content Placeholder 5"/>
          <p:cNvSpPr>
            <a:spLocks noGrp="1"/>
          </p:cNvSpPr>
          <p:nvPr>
            <p:ph idx="1"/>
          </p:nvPr>
        </p:nvSpPr>
        <p:spPr>
          <a:xfrm>
            <a:off x="-8832" y="0"/>
            <a:ext cx="6096000" cy="5745163"/>
          </a:xfrm>
        </p:spPr>
        <p:txBody>
          <a:bodyPr>
            <a:normAutofit/>
          </a:bodyPr>
          <a:lstStyle/>
          <a:p>
            <a:r>
              <a:rPr lang="en-US" dirty="0" smtClean="0"/>
              <a:t>In Nauvoo, the same problems arose. While Joseph Smith was under arrest, a mob attacked the prison and shot and killed Joseph and his brother, Hyrum. </a:t>
            </a:r>
          </a:p>
          <a:p>
            <a:r>
              <a:rPr lang="en-US" dirty="0" smtClean="0"/>
              <a:t>The rest of the Mormons were told to leave Nauvoo in the middle of the winter.</a:t>
            </a:r>
          </a:p>
          <a:p>
            <a:r>
              <a:rPr lang="en-US" dirty="0" smtClean="0"/>
              <a:t>It was so cold that year that the Mississippi River froze solid.</a:t>
            </a:r>
            <a:endParaRPr lang="en-US" dirty="0"/>
          </a:p>
        </p:txBody>
      </p:sp>
      <p:pic>
        <p:nvPicPr>
          <p:cNvPr id="2" name="Picture 1"/>
          <p:cNvPicPr>
            <a:picLocks noChangeAspect="1"/>
          </p:cNvPicPr>
          <p:nvPr/>
        </p:nvPicPr>
        <p:blipFill>
          <a:blip r:embed="rId2" cstate="print"/>
          <a:stretch>
            <a:fillRect/>
          </a:stretch>
        </p:blipFill>
        <p:spPr>
          <a:xfrm>
            <a:off x="6096000" y="-18329"/>
            <a:ext cx="3055759" cy="2304329"/>
          </a:xfrm>
          <a:prstGeom prst="rect">
            <a:avLst/>
          </a:prstGeom>
        </p:spPr>
      </p:pic>
      <p:pic>
        <p:nvPicPr>
          <p:cNvPr id="3" name="Picture 2"/>
          <p:cNvPicPr>
            <a:picLocks noChangeAspect="1"/>
          </p:cNvPicPr>
          <p:nvPr/>
        </p:nvPicPr>
        <p:blipFill>
          <a:blip r:embed="rId3" cstate="print"/>
          <a:stretch>
            <a:fillRect/>
          </a:stretch>
        </p:blipFill>
        <p:spPr>
          <a:xfrm>
            <a:off x="6096000" y="2286000"/>
            <a:ext cx="3048000" cy="2209800"/>
          </a:xfrm>
          <a:prstGeom prst="rect">
            <a:avLst/>
          </a:prstGeom>
        </p:spPr>
      </p:pic>
      <p:pic>
        <p:nvPicPr>
          <p:cNvPr id="4" name="Picture 3"/>
          <p:cNvPicPr>
            <a:picLocks noChangeAspect="1"/>
          </p:cNvPicPr>
          <p:nvPr/>
        </p:nvPicPr>
        <p:blipFill>
          <a:blip r:embed="rId4" cstate="print"/>
          <a:stretch>
            <a:fillRect/>
          </a:stretch>
        </p:blipFill>
        <p:spPr>
          <a:xfrm>
            <a:off x="6096000" y="4476135"/>
            <a:ext cx="3056904" cy="238186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Choice #1</a:t>
            </a:r>
            <a:endParaRPr lang="en-US" dirty="0"/>
          </a:p>
        </p:txBody>
      </p:sp>
      <p:sp>
        <p:nvSpPr>
          <p:cNvPr id="4" name="Content Placeholder 3"/>
          <p:cNvSpPr>
            <a:spLocks noGrp="1"/>
          </p:cNvSpPr>
          <p:nvPr>
            <p:ph sz="half" idx="1"/>
          </p:nvPr>
        </p:nvSpPr>
        <p:spPr/>
        <p:txBody>
          <a:bodyPr>
            <a:normAutofit lnSpcReduction="10000"/>
          </a:bodyPr>
          <a:lstStyle/>
          <a:p>
            <a:endParaRPr lang="en-US" dirty="0" smtClean="0"/>
          </a:p>
          <a:p>
            <a:endParaRPr lang="en-US" dirty="0"/>
          </a:p>
          <a:p>
            <a:endParaRPr lang="en-US" dirty="0" smtClean="0"/>
          </a:p>
          <a:p>
            <a:endParaRPr lang="en-US" dirty="0"/>
          </a:p>
          <a:p>
            <a:r>
              <a:rPr lang="en-US" dirty="0" smtClean="0"/>
              <a:t>You can try to stick it out and see if things calm down. You are nervous about moving everything </a:t>
            </a:r>
            <a:r>
              <a:rPr lang="en-US" i="1" dirty="0" smtClean="0"/>
              <a:t>again</a:t>
            </a:r>
            <a:r>
              <a:rPr lang="en-US" dirty="0" smtClean="0"/>
              <a:t>.</a:t>
            </a:r>
            <a:endParaRPr lang="en-US" dirty="0"/>
          </a:p>
        </p:txBody>
      </p:sp>
      <p:sp>
        <p:nvSpPr>
          <p:cNvPr id="5" name="Content Placeholder 4"/>
          <p:cNvSpPr>
            <a:spLocks noGrp="1"/>
          </p:cNvSpPr>
          <p:nvPr>
            <p:ph sz="half" idx="2"/>
          </p:nvPr>
        </p:nvSpPr>
        <p:spPr/>
        <p:txBody>
          <a:bodyPr>
            <a:normAutofit lnSpcReduction="10000"/>
          </a:bodyPr>
          <a:lstStyle/>
          <a:p>
            <a:endParaRPr lang="en-US" dirty="0" smtClean="0"/>
          </a:p>
          <a:p>
            <a:endParaRPr lang="en-US" dirty="0"/>
          </a:p>
          <a:p>
            <a:endParaRPr lang="en-US" dirty="0" smtClean="0"/>
          </a:p>
          <a:p>
            <a:endParaRPr lang="en-US" dirty="0"/>
          </a:p>
          <a:p>
            <a:r>
              <a:rPr lang="en-US" dirty="0" smtClean="0"/>
              <a:t>Going west is a hassle, but you believe in your leaders and want to find a place where you won’t be attacked by mobs.</a:t>
            </a:r>
            <a:endParaRPr lang="en-US" dirty="0"/>
          </a:p>
        </p:txBody>
      </p:sp>
      <p:sp>
        <p:nvSpPr>
          <p:cNvPr id="6" name="Action Button: Custom 5">
            <a:hlinkClick r:id="" action="ppaction://hlinkshowjump?jump=nextslide" highlightClick="1"/>
          </p:cNvPr>
          <p:cNvSpPr/>
          <p:nvPr/>
        </p:nvSpPr>
        <p:spPr>
          <a:xfrm>
            <a:off x="1600200" y="1295400"/>
            <a:ext cx="1752600" cy="1905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t>Stay in Nauvoo</a:t>
            </a:r>
            <a:endParaRPr lang="en-US" sz="2200" b="1" dirty="0"/>
          </a:p>
        </p:txBody>
      </p:sp>
      <p:sp>
        <p:nvSpPr>
          <p:cNvPr id="7" name="Action Button: Custom 6">
            <a:hlinkClick r:id="rId2" action="ppaction://hlinksldjump" highlightClick="1"/>
          </p:cNvPr>
          <p:cNvSpPr/>
          <p:nvPr/>
        </p:nvSpPr>
        <p:spPr>
          <a:xfrm>
            <a:off x="5562600" y="1295400"/>
            <a:ext cx="1752600" cy="1905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t>Go West!</a:t>
            </a:r>
            <a:endParaRPr lang="en-US" sz="22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Choice #1: Wrong! </a:t>
            </a:r>
            <a:r>
              <a:rPr lang="en-US" dirty="0" smtClean="0">
                <a:sym typeface="Wingdings" pitchFamily="2" charset="2"/>
              </a:rPr>
              <a:t></a:t>
            </a:r>
            <a:endParaRPr lang="en-US" dirty="0"/>
          </a:p>
        </p:txBody>
      </p:sp>
      <p:sp>
        <p:nvSpPr>
          <p:cNvPr id="3" name="Content Placeholder 2"/>
          <p:cNvSpPr>
            <a:spLocks noGrp="1"/>
          </p:cNvSpPr>
          <p:nvPr>
            <p:ph sz="half" idx="1"/>
          </p:nvPr>
        </p:nvSpPr>
        <p:spPr/>
        <p:txBody>
          <a:bodyPr/>
          <a:lstStyle/>
          <a:p>
            <a:r>
              <a:rPr lang="en-US" dirty="0" smtClean="0"/>
              <a:t>If you stay, your houses, barns and businesses are burned to the ground.</a:t>
            </a:r>
          </a:p>
          <a:p>
            <a:r>
              <a:rPr lang="en-US" dirty="0" smtClean="0"/>
              <a:t>You are tarred and feathered for your beliefs.</a:t>
            </a:r>
          </a:p>
          <a:p>
            <a:r>
              <a:rPr lang="en-US" dirty="0" smtClean="0"/>
              <a:t>You have no money, no friends, no protection.</a:t>
            </a:r>
            <a:endParaRPr lang="en-US" dirty="0"/>
          </a:p>
        </p:txBody>
      </p:sp>
      <p:pic>
        <p:nvPicPr>
          <p:cNvPr id="5" name="Content Placeholder 4" descr="house on fire.jpeg"/>
          <p:cNvPicPr>
            <a:picLocks noGrp="1" noChangeAspect="1"/>
          </p:cNvPicPr>
          <p:nvPr>
            <p:ph sz="half" idx="2"/>
          </p:nvPr>
        </p:nvPicPr>
        <p:blipFill>
          <a:blip r:embed="rId2" cstate="print"/>
          <a:stretch>
            <a:fillRect/>
          </a:stretch>
        </p:blipFill>
        <p:spPr>
          <a:xfrm>
            <a:off x="4953000" y="1981200"/>
            <a:ext cx="3644298" cy="2729706"/>
          </a:xfrm>
        </p:spPr>
      </p:pic>
      <p:sp>
        <p:nvSpPr>
          <p:cNvPr id="6" name="Action Button: Custom 5">
            <a:hlinkClick r:id="rId3" action="ppaction://hlinksldjump" highlightClick="1"/>
          </p:cNvPr>
          <p:cNvSpPr/>
          <p:nvPr/>
        </p:nvSpPr>
        <p:spPr>
          <a:xfrm>
            <a:off x="5791200" y="5029200"/>
            <a:ext cx="22098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Return</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Choice #1: Correct! </a:t>
            </a:r>
            <a:r>
              <a:rPr lang="en-US" dirty="0" smtClean="0">
                <a:sym typeface="Wingdings" pitchFamily="2" charset="2"/>
              </a:rPr>
              <a:t></a:t>
            </a:r>
            <a:endParaRPr lang="en-US" dirty="0"/>
          </a:p>
        </p:txBody>
      </p:sp>
      <p:sp>
        <p:nvSpPr>
          <p:cNvPr id="3" name="Content Placeholder 2"/>
          <p:cNvSpPr>
            <a:spLocks noGrp="1"/>
          </p:cNvSpPr>
          <p:nvPr>
            <p:ph idx="1"/>
          </p:nvPr>
        </p:nvSpPr>
        <p:spPr>
          <a:xfrm>
            <a:off x="457200" y="990600"/>
            <a:ext cx="8229600" cy="5135563"/>
          </a:xfrm>
        </p:spPr>
        <p:txBody>
          <a:bodyPr>
            <a:normAutofit/>
          </a:bodyPr>
          <a:lstStyle/>
          <a:p>
            <a:r>
              <a:rPr lang="en-US" sz="2800" dirty="0" smtClean="0"/>
              <a:t>You decide to move with the other Mormon pioneers. You have to give up your comfortable home you have just built in Nauvoo. </a:t>
            </a:r>
          </a:p>
          <a:p>
            <a:r>
              <a:rPr lang="en-US" sz="2800" dirty="0" smtClean="0"/>
              <a:t>You have to sell what you can to get enough money to buy enough supplies for the journey.</a:t>
            </a:r>
          </a:p>
        </p:txBody>
      </p:sp>
      <p:pic>
        <p:nvPicPr>
          <p:cNvPr id="4" name="Picture 3" descr="covered wagons.jpeg"/>
          <p:cNvPicPr>
            <a:picLocks noChangeAspect="1"/>
          </p:cNvPicPr>
          <p:nvPr/>
        </p:nvPicPr>
        <p:blipFill>
          <a:blip r:embed="rId2" cstate="print"/>
          <a:stretch>
            <a:fillRect/>
          </a:stretch>
        </p:blipFill>
        <p:spPr>
          <a:xfrm>
            <a:off x="2057400" y="3733800"/>
            <a:ext cx="4541920" cy="19050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p:spPr>
        <p:txBody>
          <a:bodyPr/>
          <a:lstStyle/>
          <a:p>
            <a:r>
              <a:rPr lang="en-US" dirty="0" smtClean="0"/>
              <a:t>Supplying your Wagon</a:t>
            </a:r>
            <a:endParaRPr lang="en-US" dirty="0"/>
          </a:p>
        </p:txBody>
      </p:sp>
      <p:sp>
        <p:nvSpPr>
          <p:cNvPr id="3" name="Content Placeholder 2"/>
          <p:cNvSpPr>
            <a:spLocks noGrp="1"/>
          </p:cNvSpPr>
          <p:nvPr>
            <p:ph idx="1"/>
          </p:nvPr>
        </p:nvSpPr>
        <p:spPr>
          <a:xfrm>
            <a:off x="457200" y="1600201"/>
            <a:ext cx="8229600" cy="4114800"/>
          </a:xfrm>
        </p:spPr>
        <p:txBody>
          <a:bodyPr>
            <a:normAutofit fontScale="85000" lnSpcReduction="10000"/>
          </a:bodyPr>
          <a:lstStyle/>
          <a:p>
            <a:r>
              <a:rPr lang="en-US" dirty="0"/>
              <a:t>Your wagon can only hold </a:t>
            </a:r>
            <a:r>
              <a:rPr lang="en-US" dirty="0" smtClean="0"/>
              <a:t>2,500 </a:t>
            </a:r>
            <a:r>
              <a:rPr lang="en-US" dirty="0"/>
              <a:t>lbs, but you have to rebuild your entire life. What are you going to take?</a:t>
            </a:r>
          </a:p>
          <a:p>
            <a:r>
              <a:rPr lang="en-US" dirty="0"/>
              <a:t>Remember most families had 5 or more children to feed along the way. Assume you must feed 7 people.</a:t>
            </a:r>
          </a:p>
          <a:p>
            <a:r>
              <a:rPr lang="en-US" dirty="0"/>
              <a:t>According to US Department of Agriculture the average American eats close to </a:t>
            </a:r>
            <a:r>
              <a:rPr lang="en-US" dirty="0" smtClean="0"/>
              <a:t>2.5 </a:t>
            </a:r>
            <a:r>
              <a:rPr lang="en-US" dirty="0"/>
              <a:t>lbs/food each day.</a:t>
            </a:r>
          </a:p>
          <a:p>
            <a:r>
              <a:rPr lang="en-US" dirty="0"/>
              <a:t>Your Journey is 1250 miles form Nauvoo to Salt Lake City.  You can travel about 20 miles on a good day.  Most Mormons did not travel on Sundays.</a:t>
            </a:r>
          </a:p>
          <a:p>
            <a:endParaRPr lang="en-US" dirty="0"/>
          </a:p>
        </p:txBody>
      </p:sp>
      <p:sp>
        <p:nvSpPr>
          <p:cNvPr id="4" name="TextBox 3"/>
          <p:cNvSpPr txBox="1"/>
          <p:nvPr/>
        </p:nvSpPr>
        <p:spPr>
          <a:xfrm>
            <a:off x="7839666" y="0"/>
            <a:ext cx="1295400" cy="338554"/>
          </a:xfrm>
          <a:prstGeom prst="rect">
            <a:avLst/>
          </a:prstGeom>
          <a:noFill/>
        </p:spPr>
        <p:txBody>
          <a:bodyPr wrap="square" rtlCol="0">
            <a:spAutoFit/>
          </a:bodyPr>
          <a:lstStyle/>
          <a:p>
            <a:r>
              <a:rPr lang="en-US" sz="800" dirty="0"/>
              <a:t>http://</a:t>
            </a:r>
            <a:r>
              <a:rPr lang="en-US" sz="800" dirty="0" err="1"/>
              <a:t>www.usda.gov</a:t>
            </a:r>
            <a:r>
              <a:rPr lang="en-US" sz="800" dirty="0"/>
              <a:t>/</a:t>
            </a:r>
            <a:r>
              <a:rPr lang="en-US" sz="800" dirty="0" err="1"/>
              <a:t>factbook</a:t>
            </a:r>
            <a:r>
              <a:rPr lang="en-US" sz="800" dirty="0"/>
              <a:t>/chapter1.htm</a:t>
            </a:r>
          </a:p>
        </p:txBody>
      </p:sp>
      <p:pic>
        <p:nvPicPr>
          <p:cNvPr id="5" name="Picture 4"/>
          <p:cNvPicPr>
            <a:picLocks noChangeAspect="1"/>
          </p:cNvPicPr>
          <p:nvPr/>
        </p:nvPicPr>
        <p:blipFill>
          <a:blip r:embed="rId2" cstate="print"/>
          <a:stretch>
            <a:fillRect/>
          </a:stretch>
        </p:blipFill>
        <p:spPr>
          <a:xfrm>
            <a:off x="0" y="5334000"/>
            <a:ext cx="2133600" cy="1540036"/>
          </a:xfrm>
          <a:prstGeom prst="rect">
            <a:avLst/>
          </a:prstGeom>
        </p:spPr>
      </p:pic>
      <p:pic>
        <p:nvPicPr>
          <p:cNvPr id="6" name="Picture 5"/>
          <p:cNvPicPr>
            <a:picLocks noChangeAspect="1"/>
          </p:cNvPicPr>
          <p:nvPr/>
        </p:nvPicPr>
        <p:blipFill>
          <a:blip r:embed="rId3" cstate="print"/>
          <a:stretch>
            <a:fillRect/>
          </a:stretch>
        </p:blipFill>
        <p:spPr>
          <a:xfrm>
            <a:off x="2133600" y="5257800"/>
            <a:ext cx="2209800" cy="1615642"/>
          </a:xfrm>
          <a:prstGeom prst="rect">
            <a:avLst/>
          </a:prstGeom>
        </p:spPr>
      </p:pic>
      <p:pic>
        <p:nvPicPr>
          <p:cNvPr id="7" name="Picture 6"/>
          <p:cNvPicPr>
            <a:picLocks noChangeAspect="1"/>
          </p:cNvPicPr>
          <p:nvPr/>
        </p:nvPicPr>
        <p:blipFill>
          <a:blip r:embed="rId4" cstate="print"/>
          <a:stretch>
            <a:fillRect/>
          </a:stretch>
        </p:blipFill>
        <p:spPr>
          <a:xfrm>
            <a:off x="4343400" y="5334000"/>
            <a:ext cx="838200" cy="1524000"/>
          </a:xfrm>
          <a:prstGeom prst="rect">
            <a:avLst/>
          </a:prstGeom>
        </p:spPr>
      </p:pic>
      <p:pic>
        <p:nvPicPr>
          <p:cNvPr id="8" name="Picture 7"/>
          <p:cNvPicPr>
            <a:picLocks noChangeAspect="1"/>
          </p:cNvPicPr>
          <p:nvPr/>
        </p:nvPicPr>
        <p:blipFill>
          <a:blip r:embed="rId5" cstate="print"/>
          <a:stretch>
            <a:fillRect/>
          </a:stretch>
        </p:blipFill>
        <p:spPr>
          <a:xfrm>
            <a:off x="5181600" y="5334000"/>
            <a:ext cx="685800" cy="1524000"/>
          </a:xfrm>
          <a:prstGeom prst="rect">
            <a:avLst/>
          </a:prstGeom>
        </p:spPr>
      </p:pic>
      <p:pic>
        <p:nvPicPr>
          <p:cNvPr id="9" name="Picture 8"/>
          <p:cNvPicPr>
            <a:picLocks noChangeAspect="1"/>
          </p:cNvPicPr>
          <p:nvPr/>
        </p:nvPicPr>
        <p:blipFill>
          <a:blip r:embed="rId6" cstate="print"/>
          <a:stretch>
            <a:fillRect/>
          </a:stretch>
        </p:blipFill>
        <p:spPr>
          <a:xfrm rot="16200000">
            <a:off x="5801436" y="5542732"/>
            <a:ext cx="1427328" cy="1143000"/>
          </a:xfrm>
          <a:prstGeom prst="rect">
            <a:avLst/>
          </a:prstGeom>
        </p:spPr>
      </p:pic>
      <p:pic>
        <p:nvPicPr>
          <p:cNvPr id="10" name="Picture 9"/>
          <p:cNvPicPr>
            <a:picLocks noChangeAspect="1"/>
          </p:cNvPicPr>
          <p:nvPr/>
        </p:nvPicPr>
        <p:blipFill>
          <a:blip r:embed="rId7" cstate="print"/>
          <a:stretch>
            <a:fillRect/>
          </a:stretch>
        </p:blipFill>
        <p:spPr>
          <a:xfrm>
            <a:off x="6781800" y="5241072"/>
            <a:ext cx="2133600" cy="1616927"/>
          </a:xfrm>
          <a:prstGeom prst="rect">
            <a:avLst/>
          </a:prstGeom>
        </p:spPr>
      </p:pic>
    </p:spTree>
    <p:extLst>
      <p:ext uri="{BB962C8B-B14F-4D97-AF65-F5344CB8AC3E}">
        <p14:creationId xmlns:p14="http://schemas.microsoft.com/office/powerpoint/2010/main" xmlns="" val="1690010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283967179"/>
              </p:ext>
            </p:extLst>
          </p:nvPr>
        </p:nvGraphicFramePr>
        <p:xfrm>
          <a:off x="5" y="1"/>
          <a:ext cx="9143994" cy="6908228"/>
        </p:xfrm>
        <a:graphic>
          <a:graphicData uri="http://schemas.openxmlformats.org/drawingml/2006/table">
            <a:tbl>
              <a:tblPr firstRow="1" firstCol="1" bandRow="1"/>
              <a:tblGrid>
                <a:gridCol w="1005632"/>
                <a:gridCol w="518367"/>
                <a:gridCol w="1005632"/>
                <a:gridCol w="518367"/>
                <a:gridCol w="1005632"/>
                <a:gridCol w="518367"/>
                <a:gridCol w="1005632"/>
                <a:gridCol w="518367"/>
                <a:gridCol w="1005632"/>
                <a:gridCol w="518367"/>
                <a:gridCol w="1005632"/>
                <a:gridCol w="518367"/>
              </a:tblGrid>
              <a:tr h="524794">
                <a:tc>
                  <a:txBody>
                    <a:bodyPr/>
                    <a:lstStyle/>
                    <a:p>
                      <a:pPr algn="ctr" fontAlgn="ctr"/>
                      <a:r>
                        <a:rPr lang="en-US" sz="1200" b="1" i="1" u="none" strike="noStrike" dirty="0">
                          <a:solidFill>
                            <a:schemeClr val="accent2"/>
                          </a:solidFill>
                          <a:effectLst/>
                          <a:latin typeface="Times"/>
                        </a:rPr>
                        <a:t>TOOLS   </a:t>
                      </a:r>
                    </a:p>
                  </a:txBody>
                  <a:tcPr marL="8679" marR="8679" marT="6509" marB="650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1" u="none" strike="noStrike" dirty="0" err="1">
                          <a:solidFill>
                            <a:schemeClr val="accent2"/>
                          </a:solidFill>
                          <a:effectLst/>
                          <a:latin typeface="Times"/>
                        </a:rPr>
                        <a:t>lbs</a:t>
                      </a:r>
                      <a:endParaRPr lang="en-US" sz="1200" b="1" i="1" u="none" strike="noStrike" dirty="0">
                        <a:solidFill>
                          <a:schemeClr val="accent2"/>
                        </a:solidFill>
                        <a:effectLst/>
                        <a:latin typeface="Times"/>
                      </a:endParaRP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1" u="none" strike="noStrike" dirty="0">
                          <a:solidFill>
                            <a:schemeClr val="accent2"/>
                          </a:solidFill>
                          <a:effectLst/>
                          <a:latin typeface="Times"/>
                        </a:rPr>
                        <a:t>Personal Items  </a:t>
                      </a:r>
                    </a:p>
                  </a:txBody>
                  <a:tcPr marL="8679" marR="8679" marT="6509" marB="650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1" u="none" strike="noStrike" dirty="0" err="1">
                          <a:solidFill>
                            <a:schemeClr val="accent2"/>
                          </a:solidFill>
                          <a:effectLst/>
                          <a:latin typeface="Times"/>
                        </a:rPr>
                        <a:t>lbs</a:t>
                      </a:r>
                      <a:endParaRPr lang="en-US" sz="1200" b="1" i="1" u="none" strike="noStrike" dirty="0">
                        <a:solidFill>
                          <a:schemeClr val="accent2"/>
                        </a:solidFill>
                        <a:effectLst/>
                        <a:latin typeface="Times"/>
                      </a:endParaRP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1" u="none" strike="noStrike" dirty="0">
                          <a:solidFill>
                            <a:schemeClr val="accent2"/>
                          </a:solidFill>
                          <a:effectLst/>
                          <a:latin typeface="Times"/>
                        </a:rPr>
                        <a:t>Food           </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1" u="none" strike="noStrike" dirty="0" err="1">
                          <a:solidFill>
                            <a:schemeClr val="accent2"/>
                          </a:solidFill>
                          <a:effectLst/>
                          <a:latin typeface="Times"/>
                        </a:rPr>
                        <a:t>lbs</a:t>
                      </a:r>
                      <a:endParaRPr lang="en-US" sz="1200" b="1" i="1" u="none" strike="noStrike" dirty="0">
                        <a:solidFill>
                          <a:schemeClr val="accent2"/>
                        </a:solidFill>
                        <a:effectLst/>
                        <a:latin typeface="Times"/>
                      </a:endParaRPr>
                    </a:p>
                  </a:txBody>
                  <a:tcPr marL="8679" marR="8679" marT="6509" marB="650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1" u="none" strike="noStrike" dirty="0">
                          <a:solidFill>
                            <a:schemeClr val="accent2"/>
                          </a:solidFill>
                          <a:effectLst/>
                          <a:latin typeface="Times"/>
                        </a:rPr>
                        <a:t>Food           </a:t>
                      </a:r>
                    </a:p>
                  </a:txBody>
                  <a:tcPr marL="8679" marR="8679" marT="6509" marB="650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1" u="none" strike="noStrike" dirty="0" err="1">
                          <a:solidFill>
                            <a:schemeClr val="accent2"/>
                          </a:solidFill>
                          <a:effectLst/>
                          <a:latin typeface="Times"/>
                        </a:rPr>
                        <a:t>lbs</a:t>
                      </a:r>
                      <a:endParaRPr lang="en-US" sz="1200" b="1" i="1" u="none" strike="noStrike" dirty="0">
                        <a:solidFill>
                          <a:schemeClr val="accent2"/>
                        </a:solidFill>
                        <a:effectLst/>
                        <a:latin typeface="Times"/>
                      </a:endParaRP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1" u="none" strike="noStrike" dirty="0">
                          <a:solidFill>
                            <a:schemeClr val="accent2"/>
                          </a:solidFill>
                          <a:effectLst/>
                          <a:latin typeface="Times"/>
                        </a:rPr>
                        <a:t>Household Goods    </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1" u="none" strike="noStrike" dirty="0" err="1">
                          <a:solidFill>
                            <a:schemeClr val="accent2"/>
                          </a:solidFill>
                          <a:effectLst/>
                          <a:latin typeface="Times"/>
                        </a:rPr>
                        <a:t>lbs</a:t>
                      </a:r>
                      <a:endParaRPr lang="en-US" sz="1200" b="1" i="1" u="none" strike="noStrike" dirty="0">
                        <a:solidFill>
                          <a:schemeClr val="accent2"/>
                        </a:solidFill>
                        <a:effectLst/>
                        <a:latin typeface="Times"/>
                      </a:endParaRPr>
                    </a:p>
                  </a:txBody>
                  <a:tcPr marL="8679" marR="8679" marT="6509" marB="650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1" u="none" strike="noStrike" dirty="0">
                          <a:solidFill>
                            <a:schemeClr val="accent2"/>
                          </a:solidFill>
                          <a:effectLst/>
                          <a:latin typeface="Times"/>
                        </a:rPr>
                        <a:t>Household Goods    </a:t>
                      </a:r>
                    </a:p>
                  </a:txBody>
                  <a:tcPr marL="8679" marR="8679" marT="6509" marB="650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1" u="none" strike="noStrike" dirty="0" err="1">
                          <a:solidFill>
                            <a:schemeClr val="accent2"/>
                          </a:solidFill>
                          <a:effectLst/>
                          <a:latin typeface="Times"/>
                        </a:rPr>
                        <a:t>lbs</a:t>
                      </a:r>
                      <a:endParaRPr lang="en-US" sz="1200" b="1" i="1" u="none" strike="noStrike" dirty="0">
                        <a:solidFill>
                          <a:schemeClr val="accent2"/>
                        </a:solidFill>
                        <a:effectLst/>
                        <a:latin typeface="Times"/>
                      </a:endParaRP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8923">
                <a:tc>
                  <a:txBody>
                    <a:bodyPr/>
                    <a:lstStyle/>
                    <a:p>
                      <a:pPr algn="ctr" fontAlgn="ctr"/>
                      <a:r>
                        <a:rPr lang="en-US" sz="1600" b="1" i="0" u="none" strike="noStrike" dirty="0">
                          <a:solidFill>
                            <a:srgbClr val="663300"/>
                          </a:solidFill>
                          <a:effectLst/>
                          <a:latin typeface="Times"/>
                        </a:rPr>
                        <a:t>ax</a:t>
                      </a:r>
                    </a:p>
                  </a:txBody>
                  <a:tcPr marL="8679" marR="8679" marT="6509" marB="650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663300"/>
                          </a:solidFill>
                          <a:effectLst/>
                          <a:latin typeface="Times"/>
                        </a:rPr>
                        <a:t>15</a:t>
                      </a:r>
                    </a:p>
                  </a:txBody>
                  <a:tcPr marL="8679" marR="8679" marT="6509" marB="650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663300"/>
                          </a:solidFill>
                          <a:effectLst/>
                          <a:latin typeface="Times"/>
                        </a:rPr>
                        <a:t>doll</a:t>
                      </a:r>
                    </a:p>
                  </a:txBody>
                  <a:tcPr marL="8679" marR="8679" marT="6509" marB="650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663300"/>
                          </a:solidFill>
                          <a:effectLst/>
                          <a:latin typeface="Times"/>
                        </a:rPr>
                        <a:t>2</a:t>
                      </a:r>
                    </a:p>
                  </a:txBody>
                  <a:tcPr marL="8679" marR="8679" marT="6509" marB="650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663300"/>
                          </a:solidFill>
                          <a:effectLst/>
                          <a:latin typeface="Times"/>
                        </a:rPr>
                        <a:t>flour</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663300"/>
                          </a:solidFill>
                          <a:effectLst/>
                          <a:latin typeface="Times"/>
                        </a:rPr>
                        <a:t>150</a:t>
                      </a:r>
                    </a:p>
                  </a:txBody>
                  <a:tcPr marL="8679" marR="8679" marT="6509" marB="650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663300"/>
                          </a:solidFill>
                          <a:effectLst/>
                          <a:latin typeface="Times"/>
                        </a:rPr>
                        <a:t>vinegar</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663300"/>
                          </a:solidFill>
                          <a:effectLst/>
                          <a:latin typeface="Times"/>
                        </a:rPr>
                        <a:t>25</a:t>
                      </a:r>
                    </a:p>
                  </a:txBody>
                  <a:tcPr marL="8679" marR="8679" marT="6509" marB="650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663300"/>
                          </a:solidFill>
                          <a:effectLst/>
                          <a:latin typeface="Times"/>
                        </a:rPr>
                        <a:t>coffee grinder</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663300"/>
                          </a:solidFill>
                          <a:effectLst/>
                          <a:latin typeface="Times"/>
                        </a:rPr>
                        <a:t>5</a:t>
                      </a:r>
                    </a:p>
                  </a:txBody>
                  <a:tcPr marL="8679" marR="8679" marT="6509" marB="650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663300"/>
                          </a:solidFill>
                          <a:effectLst/>
                          <a:latin typeface="Times"/>
                        </a:rPr>
                        <a:t>wooden bucket</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663300"/>
                          </a:solidFill>
                          <a:effectLst/>
                          <a:latin typeface="Times"/>
                        </a:rPr>
                        <a:t>10</a:t>
                      </a:r>
                    </a:p>
                  </a:txBody>
                  <a:tcPr marL="8679" marR="8679" marT="6509" marB="650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1429">
                <a:tc>
                  <a:txBody>
                    <a:bodyPr/>
                    <a:lstStyle/>
                    <a:p>
                      <a:pPr algn="ctr" fontAlgn="ctr"/>
                      <a:r>
                        <a:rPr lang="en-US" sz="1600" b="1" i="0" u="none" strike="noStrike" dirty="0">
                          <a:solidFill>
                            <a:srgbClr val="663300"/>
                          </a:solidFill>
                          <a:effectLst/>
                          <a:latin typeface="Times"/>
                        </a:rPr>
                        <a:t>shovel</a:t>
                      </a:r>
                    </a:p>
                  </a:txBody>
                  <a:tcPr marL="8679" marR="8679" marT="6509" marB="650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663300"/>
                          </a:solidFill>
                          <a:effectLst/>
                          <a:latin typeface="Times"/>
                        </a:rPr>
                        <a:t>12</a:t>
                      </a:r>
                    </a:p>
                  </a:txBody>
                  <a:tcPr marL="8679" marR="8679" marT="6509" marB="650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663300"/>
                          </a:solidFill>
                          <a:effectLst/>
                          <a:latin typeface="Times"/>
                        </a:rPr>
                        <a:t>jump rope </a:t>
                      </a:r>
                    </a:p>
                  </a:txBody>
                  <a:tcPr marL="8679" marR="8679" marT="6509" marB="650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663300"/>
                          </a:solidFill>
                          <a:effectLst/>
                          <a:latin typeface="Times"/>
                        </a:rPr>
                        <a:t>1</a:t>
                      </a:r>
                    </a:p>
                  </a:txBody>
                  <a:tcPr marL="8679" marR="8679" marT="6509" marB="650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663300"/>
                          </a:solidFill>
                          <a:effectLst/>
                          <a:latin typeface="Times"/>
                        </a:rPr>
                        <a:t>tea</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663300"/>
                          </a:solidFill>
                          <a:effectLst/>
                          <a:latin typeface="Times"/>
                        </a:rPr>
                        <a:t>10</a:t>
                      </a:r>
                    </a:p>
                  </a:txBody>
                  <a:tcPr marL="8679" marR="8679" marT="6509" marB="650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663300"/>
                          </a:solidFill>
                          <a:effectLst/>
                          <a:latin typeface="Times"/>
                        </a:rPr>
                        <a:t>pickles</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663300"/>
                          </a:solidFill>
                          <a:effectLst/>
                          <a:latin typeface="Times"/>
                        </a:rPr>
                        <a:t>50</a:t>
                      </a:r>
                    </a:p>
                  </a:txBody>
                  <a:tcPr marL="8679" marR="8679" marT="6509" marB="650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663300"/>
                          </a:solidFill>
                          <a:effectLst/>
                          <a:latin typeface="Times"/>
                        </a:rPr>
                        <a:t>rug</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663300"/>
                          </a:solidFill>
                          <a:effectLst/>
                          <a:latin typeface="Times"/>
                        </a:rPr>
                        <a:t>40</a:t>
                      </a:r>
                    </a:p>
                  </a:txBody>
                  <a:tcPr marL="8679" marR="8679" marT="6509" marB="650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663300"/>
                          </a:solidFill>
                          <a:effectLst/>
                          <a:latin typeface="Times"/>
                        </a:rPr>
                        <a:t>butter mold </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663300"/>
                          </a:solidFill>
                          <a:effectLst/>
                          <a:latin typeface="Times"/>
                        </a:rPr>
                        <a:t>1</a:t>
                      </a:r>
                    </a:p>
                  </a:txBody>
                  <a:tcPr marL="8679" marR="8679" marT="6509" marB="650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8923">
                <a:tc>
                  <a:txBody>
                    <a:bodyPr/>
                    <a:lstStyle/>
                    <a:p>
                      <a:pPr algn="ctr" fontAlgn="ctr"/>
                      <a:r>
                        <a:rPr lang="en-US" sz="1600" b="1" i="0" u="none" strike="noStrike" dirty="0">
                          <a:solidFill>
                            <a:srgbClr val="663300"/>
                          </a:solidFill>
                          <a:effectLst/>
                          <a:latin typeface="Times"/>
                        </a:rPr>
                        <a:t>hatchet</a:t>
                      </a:r>
                    </a:p>
                  </a:txBody>
                  <a:tcPr marL="8679" marR="8679" marT="6509" marB="650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663300"/>
                          </a:solidFill>
                          <a:effectLst/>
                          <a:latin typeface="Times"/>
                        </a:rPr>
                        <a:t>9</a:t>
                      </a:r>
                    </a:p>
                  </a:txBody>
                  <a:tcPr marL="8679" marR="8679" marT="6509" marB="650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663300"/>
                          </a:solidFill>
                          <a:effectLst/>
                          <a:latin typeface="Times"/>
                        </a:rPr>
                        <a:t>marbles </a:t>
                      </a:r>
                    </a:p>
                  </a:txBody>
                  <a:tcPr marL="8679" marR="8679" marT="6509" marB="650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663300"/>
                          </a:solidFill>
                          <a:effectLst/>
                          <a:latin typeface="Times"/>
                        </a:rPr>
                        <a:t>1</a:t>
                      </a:r>
                    </a:p>
                  </a:txBody>
                  <a:tcPr marL="8679" marR="8679" marT="6509" marB="650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663300"/>
                          </a:solidFill>
                          <a:effectLst/>
                          <a:latin typeface="Times"/>
                        </a:rPr>
                        <a:t>salt</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663300"/>
                          </a:solidFill>
                          <a:effectLst/>
                          <a:latin typeface="Times"/>
                        </a:rPr>
                        <a:t>50 </a:t>
                      </a:r>
                    </a:p>
                  </a:txBody>
                  <a:tcPr marL="8679" marR="8679" marT="6509" marB="650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663300"/>
                          </a:solidFill>
                          <a:effectLst/>
                          <a:latin typeface="Times"/>
                        </a:rPr>
                        <a:t>dried beef</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663300"/>
                          </a:solidFill>
                          <a:effectLst/>
                          <a:latin typeface="Times"/>
                        </a:rPr>
                        <a:t>25</a:t>
                      </a:r>
                    </a:p>
                  </a:txBody>
                  <a:tcPr marL="8679" marR="8679" marT="6509" marB="650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663300"/>
                          </a:solidFill>
                          <a:effectLst/>
                          <a:latin typeface="Times"/>
                        </a:rPr>
                        <a:t>bedding </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663300"/>
                          </a:solidFill>
                          <a:effectLst/>
                          <a:latin typeface="Times"/>
                        </a:rPr>
                        <a:t>20</a:t>
                      </a:r>
                    </a:p>
                  </a:txBody>
                  <a:tcPr marL="8679" marR="8679" marT="6509" marB="650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663300"/>
                          </a:solidFill>
                          <a:effectLst/>
                          <a:latin typeface="Times"/>
                        </a:rPr>
                        <a:t>rocking chair</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663300"/>
                          </a:solidFill>
                          <a:effectLst/>
                          <a:latin typeface="Times"/>
                        </a:rPr>
                        <a:t>50</a:t>
                      </a:r>
                    </a:p>
                  </a:txBody>
                  <a:tcPr marL="8679" marR="8679" marT="6509" marB="650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8923">
                <a:tc>
                  <a:txBody>
                    <a:bodyPr/>
                    <a:lstStyle/>
                    <a:p>
                      <a:pPr algn="ctr" fontAlgn="ctr"/>
                      <a:r>
                        <a:rPr lang="en-US" sz="1600" b="1" i="0" u="none" strike="noStrike" dirty="0">
                          <a:solidFill>
                            <a:srgbClr val="663300"/>
                          </a:solidFill>
                          <a:effectLst/>
                          <a:latin typeface="Times"/>
                        </a:rPr>
                        <a:t>hammer</a:t>
                      </a:r>
                    </a:p>
                  </a:txBody>
                  <a:tcPr marL="8679" marR="8679" marT="6509" marB="650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663300"/>
                          </a:solidFill>
                          <a:effectLst/>
                          <a:latin typeface="Times"/>
                        </a:rPr>
                        <a:t>7</a:t>
                      </a:r>
                    </a:p>
                  </a:txBody>
                  <a:tcPr marL="8679" marR="8679" marT="6509" marB="650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663300"/>
                          </a:solidFill>
                          <a:effectLst/>
                          <a:latin typeface="Times"/>
                        </a:rPr>
                        <a:t>family Bible</a:t>
                      </a:r>
                    </a:p>
                  </a:txBody>
                  <a:tcPr marL="8679" marR="8679" marT="6509" marB="650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663300"/>
                          </a:solidFill>
                          <a:effectLst/>
                          <a:latin typeface="Times"/>
                        </a:rPr>
                        <a:t>2</a:t>
                      </a:r>
                    </a:p>
                  </a:txBody>
                  <a:tcPr marL="8679" marR="8679" marT="6509" marB="650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663300"/>
                          </a:solidFill>
                          <a:effectLst/>
                          <a:latin typeface="Times"/>
                        </a:rPr>
                        <a:t>sugar</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663300"/>
                          </a:solidFill>
                          <a:effectLst/>
                          <a:latin typeface="Times"/>
                        </a:rPr>
                        <a:t>50</a:t>
                      </a:r>
                    </a:p>
                  </a:txBody>
                  <a:tcPr marL="8679" marR="8679" marT="6509" marB="650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663300"/>
                          </a:solidFill>
                          <a:effectLst/>
                          <a:latin typeface="Times"/>
                        </a:rPr>
                        <a:t>salt pork</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663300"/>
                          </a:solidFill>
                          <a:effectLst/>
                          <a:latin typeface="Times"/>
                        </a:rPr>
                        <a:t>5</a:t>
                      </a:r>
                    </a:p>
                  </a:txBody>
                  <a:tcPr marL="8679" marR="8679" marT="6509" marB="650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663300"/>
                          </a:solidFill>
                          <a:effectLst/>
                          <a:latin typeface="Times"/>
                        </a:rPr>
                        <a:t>mirror</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663300"/>
                          </a:solidFill>
                          <a:effectLst/>
                          <a:latin typeface="Times"/>
                        </a:rPr>
                        <a:t>40 </a:t>
                      </a:r>
                    </a:p>
                  </a:txBody>
                  <a:tcPr marL="8679" marR="8679" marT="6509" marB="650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663300"/>
                          </a:solidFill>
                          <a:effectLst/>
                          <a:latin typeface="Times"/>
                        </a:rPr>
                        <a:t>pitcher and bowl</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663300"/>
                          </a:solidFill>
                          <a:effectLst/>
                          <a:latin typeface="Times"/>
                        </a:rPr>
                        <a:t>5</a:t>
                      </a:r>
                    </a:p>
                  </a:txBody>
                  <a:tcPr marL="8679" marR="8679" marT="6509" marB="650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8923">
                <a:tc>
                  <a:txBody>
                    <a:bodyPr/>
                    <a:lstStyle/>
                    <a:p>
                      <a:pPr algn="ctr" fontAlgn="ctr"/>
                      <a:r>
                        <a:rPr lang="en-US" sz="1600" b="1" i="0" u="none" strike="noStrike" dirty="0">
                          <a:solidFill>
                            <a:srgbClr val="663300"/>
                          </a:solidFill>
                          <a:effectLst/>
                          <a:latin typeface="Times"/>
                        </a:rPr>
                        <a:t>hoe</a:t>
                      </a:r>
                    </a:p>
                  </a:txBody>
                  <a:tcPr marL="8679" marR="8679" marT="6509" marB="650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663300"/>
                          </a:solidFill>
                          <a:effectLst/>
                          <a:latin typeface="Times"/>
                        </a:rPr>
                        <a:t>3</a:t>
                      </a:r>
                    </a:p>
                  </a:txBody>
                  <a:tcPr marL="8679" marR="8679" marT="6509" marB="650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663300"/>
                          </a:solidFill>
                          <a:effectLst/>
                          <a:latin typeface="Times"/>
                        </a:rPr>
                        <a:t>books</a:t>
                      </a:r>
                    </a:p>
                  </a:txBody>
                  <a:tcPr marL="8679" marR="8679" marT="6509" marB="650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663300"/>
                          </a:solidFill>
                          <a:effectLst/>
                          <a:latin typeface="Times"/>
                        </a:rPr>
                        <a:t>2</a:t>
                      </a:r>
                    </a:p>
                  </a:txBody>
                  <a:tcPr marL="8679" marR="8679" marT="6509" marB="650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663300"/>
                          </a:solidFill>
                          <a:effectLst/>
                          <a:latin typeface="Times"/>
                        </a:rPr>
                        <a:t>coffee</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663300"/>
                          </a:solidFill>
                          <a:effectLst/>
                          <a:latin typeface="Times"/>
                        </a:rPr>
                        <a:t>100</a:t>
                      </a:r>
                    </a:p>
                  </a:txBody>
                  <a:tcPr marL="8679" marR="8679" marT="6509" marB="650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663300"/>
                          </a:solidFill>
                          <a:effectLst/>
                          <a:latin typeface="Times"/>
                        </a:rPr>
                        <a:t>assorted spices</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663300"/>
                          </a:solidFill>
                          <a:effectLst/>
                          <a:latin typeface="Times"/>
                        </a:rPr>
                        <a:t>5</a:t>
                      </a:r>
                    </a:p>
                  </a:txBody>
                  <a:tcPr marL="8679" marR="8679" marT="6509" marB="650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663300"/>
                          </a:solidFill>
                          <a:effectLst/>
                          <a:latin typeface="Times"/>
                        </a:rPr>
                        <a:t>dutch oven</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663300"/>
                          </a:solidFill>
                          <a:effectLst/>
                          <a:latin typeface="Times"/>
                        </a:rPr>
                        <a:t>70</a:t>
                      </a:r>
                    </a:p>
                  </a:txBody>
                  <a:tcPr marL="8679" marR="8679" marT="6509" marB="650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663300"/>
                          </a:solidFill>
                          <a:effectLst/>
                          <a:latin typeface="Times"/>
                        </a:rPr>
                        <a:t>cooking stove</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663300"/>
                          </a:solidFill>
                          <a:effectLst/>
                          <a:latin typeface="Times"/>
                        </a:rPr>
                        <a:t>700</a:t>
                      </a:r>
                    </a:p>
                  </a:txBody>
                  <a:tcPr marL="8679" marR="8679" marT="6509" marB="650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4794">
                <a:tc>
                  <a:txBody>
                    <a:bodyPr/>
                    <a:lstStyle/>
                    <a:p>
                      <a:pPr algn="ctr" fontAlgn="ctr"/>
                      <a:r>
                        <a:rPr lang="en-US" sz="1600" b="1" i="0" u="none" strike="noStrike" dirty="0">
                          <a:solidFill>
                            <a:srgbClr val="663300"/>
                          </a:solidFill>
                          <a:effectLst/>
                          <a:latin typeface="Times"/>
                        </a:rPr>
                        <a:t>anvil</a:t>
                      </a:r>
                    </a:p>
                  </a:txBody>
                  <a:tcPr marL="8679" marR="8679" marT="6509" marB="650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663300"/>
                          </a:solidFill>
                          <a:effectLst/>
                          <a:latin typeface="Times"/>
                        </a:rPr>
                        <a:t>150</a:t>
                      </a:r>
                    </a:p>
                  </a:txBody>
                  <a:tcPr marL="8679" marR="8679" marT="6509" marB="650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663300"/>
                          </a:solidFill>
                          <a:effectLst/>
                          <a:latin typeface="Times"/>
                        </a:rPr>
                        <a:t>hunting knife</a:t>
                      </a:r>
                    </a:p>
                  </a:txBody>
                  <a:tcPr marL="8679" marR="8679" marT="6509" marB="650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663300"/>
                          </a:solidFill>
                          <a:effectLst/>
                          <a:latin typeface="Times"/>
                        </a:rPr>
                        <a:t>1</a:t>
                      </a:r>
                    </a:p>
                  </a:txBody>
                  <a:tcPr marL="8679" marR="8679" marT="6509" marB="650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663300"/>
                          </a:solidFill>
                          <a:effectLst/>
                          <a:latin typeface="Times"/>
                        </a:rPr>
                        <a:t>bacon</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663300"/>
                          </a:solidFill>
                          <a:effectLst/>
                          <a:latin typeface="Times"/>
                        </a:rPr>
                        <a:t>40</a:t>
                      </a:r>
                    </a:p>
                  </a:txBody>
                  <a:tcPr marL="8679" marR="8679" marT="6509" marB="650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663300"/>
                          </a:solidFill>
                          <a:effectLst/>
                          <a:latin typeface="Times"/>
                        </a:rPr>
                        <a:t>barrel of water </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smtClean="0">
                          <a:solidFill>
                            <a:srgbClr val="663300"/>
                          </a:solidFill>
                          <a:effectLst/>
                          <a:latin typeface="Times"/>
                        </a:rPr>
                        <a:t>200</a:t>
                      </a:r>
                      <a:endParaRPr lang="en-US" sz="1600" b="1" i="0" u="none" strike="noStrike" dirty="0">
                        <a:solidFill>
                          <a:srgbClr val="663300"/>
                        </a:solidFill>
                        <a:effectLst/>
                        <a:latin typeface="Times"/>
                      </a:endParaRPr>
                    </a:p>
                  </a:txBody>
                  <a:tcPr marL="8679" marR="8679" marT="6509" marB="650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663300"/>
                          </a:solidFill>
                          <a:effectLst/>
                          <a:latin typeface="Times"/>
                        </a:rPr>
                        <a:t>butter churn</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663300"/>
                          </a:solidFill>
                          <a:effectLst/>
                          <a:latin typeface="Times"/>
                        </a:rPr>
                        <a:t>40</a:t>
                      </a:r>
                    </a:p>
                  </a:txBody>
                  <a:tcPr marL="8679" marR="8679" marT="6509" marB="650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663300"/>
                          </a:solidFill>
                          <a:effectLst/>
                          <a:latin typeface="Times"/>
                        </a:rPr>
                        <a:t>cooling utensils</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663300"/>
                          </a:solidFill>
                          <a:effectLst/>
                          <a:latin typeface="Times"/>
                        </a:rPr>
                        <a:t>2</a:t>
                      </a:r>
                    </a:p>
                  </a:txBody>
                  <a:tcPr marL="8679" marR="8679" marT="6509" marB="650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4794">
                <a:tc>
                  <a:txBody>
                    <a:bodyPr/>
                    <a:lstStyle/>
                    <a:p>
                      <a:pPr algn="ctr" fontAlgn="ctr"/>
                      <a:r>
                        <a:rPr lang="en-US" sz="1600" b="1" i="0" u="none" strike="noStrike" dirty="0">
                          <a:solidFill>
                            <a:srgbClr val="663300"/>
                          </a:solidFill>
                          <a:effectLst/>
                          <a:latin typeface="Times"/>
                        </a:rPr>
                        <a:t>grinding stone </a:t>
                      </a:r>
                    </a:p>
                  </a:txBody>
                  <a:tcPr marL="8679" marR="8679" marT="6509" marB="650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663300"/>
                          </a:solidFill>
                          <a:effectLst/>
                          <a:latin typeface="Times"/>
                        </a:rPr>
                        <a:t>75</a:t>
                      </a:r>
                    </a:p>
                  </a:txBody>
                  <a:tcPr marL="8679" marR="8679" marT="6509" marB="650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663300"/>
                          </a:solidFill>
                          <a:effectLst/>
                          <a:latin typeface="Times"/>
                        </a:rPr>
                        <a:t>bag of clothes</a:t>
                      </a:r>
                    </a:p>
                  </a:txBody>
                  <a:tcPr marL="8679" marR="8679" marT="6509" marB="650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663300"/>
                          </a:solidFill>
                          <a:effectLst/>
                          <a:latin typeface="Times"/>
                        </a:rPr>
                        <a:t>40 </a:t>
                      </a:r>
                    </a:p>
                  </a:txBody>
                  <a:tcPr marL="8679" marR="8679" marT="6509" marB="650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663300"/>
                          </a:solidFill>
                          <a:effectLst/>
                          <a:latin typeface="Times"/>
                        </a:rPr>
                        <a:t>dried fruit</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663300"/>
                          </a:solidFill>
                          <a:effectLst/>
                          <a:latin typeface="Times"/>
                        </a:rPr>
                        <a:t>100</a:t>
                      </a:r>
                    </a:p>
                  </a:txBody>
                  <a:tcPr marL="8679" marR="8679" marT="6509" marB="650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663300"/>
                          </a:solidFill>
                          <a:effectLst/>
                          <a:latin typeface="Times"/>
                        </a:rPr>
                        <a:t>vegetables</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663300"/>
                          </a:solidFill>
                          <a:effectLst/>
                          <a:latin typeface="Times"/>
                        </a:rPr>
                        <a:t>5</a:t>
                      </a:r>
                    </a:p>
                  </a:txBody>
                  <a:tcPr marL="8679" marR="8679" marT="6509" marB="650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663300"/>
                          </a:solidFill>
                          <a:effectLst/>
                          <a:latin typeface="Times"/>
                        </a:rPr>
                        <a:t>table and 4 chairs</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663300"/>
                          </a:solidFill>
                          <a:effectLst/>
                          <a:latin typeface="Times"/>
                        </a:rPr>
                        <a:t>200</a:t>
                      </a:r>
                    </a:p>
                  </a:txBody>
                  <a:tcPr marL="8679" marR="8679" marT="6509" marB="650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663300"/>
                          </a:solidFill>
                          <a:effectLst/>
                          <a:latin typeface="Times"/>
                        </a:rPr>
                        <a:t>stool</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663300"/>
                          </a:solidFill>
                          <a:effectLst/>
                          <a:latin typeface="Times"/>
                        </a:rPr>
                        <a:t>10</a:t>
                      </a:r>
                    </a:p>
                  </a:txBody>
                  <a:tcPr marL="8679" marR="8679" marT="6509" marB="650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8923">
                <a:tc>
                  <a:txBody>
                    <a:bodyPr/>
                    <a:lstStyle/>
                    <a:p>
                      <a:pPr algn="ctr" fontAlgn="ctr"/>
                      <a:r>
                        <a:rPr lang="en-US" sz="1600" b="1" i="0" u="none" strike="noStrike" dirty="0">
                          <a:solidFill>
                            <a:srgbClr val="663300"/>
                          </a:solidFill>
                          <a:effectLst/>
                          <a:latin typeface="Times"/>
                        </a:rPr>
                        <a:t>animal trap</a:t>
                      </a:r>
                    </a:p>
                  </a:txBody>
                  <a:tcPr marL="8679" marR="8679" marT="6509" marB="650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663300"/>
                          </a:solidFill>
                          <a:effectLst/>
                          <a:latin typeface="Times"/>
                        </a:rPr>
                        <a:t>15</a:t>
                      </a:r>
                    </a:p>
                  </a:txBody>
                  <a:tcPr marL="8679" marR="8679" marT="6509" marB="650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663300"/>
                          </a:solidFill>
                          <a:effectLst/>
                          <a:latin typeface="Times"/>
                        </a:rPr>
                        <a:t>fiddle</a:t>
                      </a:r>
                    </a:p>
                  </a:txBody>
                  <a:tcPr marL="8679" marR="8679" marT="6509" marB="650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663300"/>
                          </a:solidFill>
                          <a:effectLst/>
                          <a:latin typeface="Times"/>
                        </a:rPr>
                        <a:t>2</a:t>
                      </a:r>
                    </a:p>
                  </a:txBody>
                  <a:tcPr marL="8679" marR="8679" marT="6509" marB="650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663300"/>
                          </a:solidFill>
                          <a:effectLst/>
                          <a:latin typeface="Times"/>
                        </a:rPr>
                        <a:t>dried beans</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663300"/>
                          </a:solidFill>
                          <a:effectLst/>
                          <a:latin typeface="Times"/>
                        </a:rPr>
                        <a:t>100</a:t>
                      </a:r>
                    </a:p>
                  </a:txBody>
                  <a:tcPr marL="8679" marR="8679" marT="6509" marB="650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663300"/>
                          </a:solidFill>
                          <a:effectLst/>
                          <a:latin typeface="Times"/>
                        </a:rPr>
                        <a:t> </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663300"/>
                          </a:solidFill>
                          <a:effectLst/>
                          <a:latin typeface="Times"/>
                        </a:rPr>
                        <a:t> </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663300"/>
                          </a:solidFill>
                          <a:effectLst/>
                          <a:latin typeface="Times"/>
                        </a:rPr>
                        <a:t>piano</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663300"/>
                          </a:solidFill>
                          <a:effectLst/>
                          <a:latin typeface="Times"/>
                        </a:rPr>
                        <a:t>900</a:t>
                      </a:r>
                    </a:p>
                  </a:txBody>
                  <a:tcPr marL="8679" marR="8679" marT="6509" marB="650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663300"/>
                          </a:solidFill>
                          <a:effectLst/>
                          <a:latin typeface="Times"/>
                        </a:rPr>
                        <a:t>spinning wheel</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663300"/>
                          </a:solidFill>
                          <a:effectLst/>
                          <a:latin typeface="Times"/>
                        </a:rPr>
                        <a:t>80</a:t>
                      </a:r>
                    </a:p>
                  </a:txBody>
                  <a:tcPr marL="8679" marR="8679" marT="6509" marB="650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1429">
                <a:tc>
                  <a:txBody>
                    <a:bodyPr/>
                    <a:lstStyle/>
                    <a:p>
                      <a:pPr algn="ctr" fontAlgn="ctr"/>
                      <a:r>
                        <a:rPr lang="en-US" sz="1600" b="1" i="0" u="none" strike="noStrike" dirty="0">
                          <a:solidFill>
                            <a:srgbClr val="663300"/>
                          </a:solidFill>
                          <a:effectLst/>
                          <a:latin typeface="Times"/>
                        </a:rPr>
                        <a:t>rope</a:t>
                      </a:r>
                    </a:p>
                  </a:txBody>
                  <a:tcPr marL="8679" marR="8679" marT="6509" marB="650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663300"/>
                          </a:solidFill>
                          <a:effectLst/>
                          <a:latin typeface="Times"/>
                        </a:rPr>
                        <a:t>4</a:t>
                      </a:r>
                    </a:p>
                  </a:txBody>
                  <a:tcPr marL="8679" marR="8679" marT="6509" marB="650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663300"/>
                          </a:solidFill>
                          <a:effectLst/>
                          <a:latin typeface="Times"/>
                        </a:rPr>
                        <a:t>snowshoes</a:t>
                      </a:r>
                    </a:p>
                  </a:txBody>
                  <a:tcPr marL="8679" marR="8679" marT="6509" marB="650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663300"/>
                          </a:solidFill>
                          <a:effectLst/>
                          <a:latin typeface="Times"/>
                        </a:rPr>
                        <a:t>8</a:t>
                      </a:r>
                    </a:p>
                  </a:txBody>
                  <a:tcPr marL="8679" marR="8679" marT="6509" marB="650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663300"/>
                          </a:solidFill>
                          <a:effectLst/>
                          <a:latin typeface="Times"/>
                        </a:rPr>
                        <a:t>cornmeal</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663300"/>
                          </a:solidFill>
                          <a:effectLst/>
                          <a:latin typeface="Times"/>
                        </a:rPr>
                        <a:t>10</a:t>
                      </a:r>
                    </a:p>
                  </a:txBody>
                  <a:tcPr marL="8679" marR="8679" marT="6509" marB="650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663300"/>
                          </a:solidFill>
                          <a:effectLst/>
                          <a:latin typeface="Times"/>
                        </a:rPr>
                        <a:t> </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663300"/>
                          </a:solidFill>
                          <a:effectLst/>
                          <a:latin typeface="Times"/>
                        </a:rPr>
                        <a:t> </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663300"/>
                          </a:solidFill>
                          <a:effectLst/>
                          <a:latin typeface="Times"/>
                        </a:rPr>
                        <a:t>organ</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663300"/>
                          </a:solidFill>
                          <a:effectLst/>
                          <a:latin typeface="Times"/>
                        </a:rPr>
                        <a:t>2000</a:t>
                      </a:r>
                    </a:p>
                  </a:txBody>
                  <a:tcPr marL="8679" marR="8679" marT="6509" marB="650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663300"/>
                          </a:solidFill>
                          <a:effectLst/>
                          <a:latin typeface="Times"/>
                        </a:rPr>
                        <a:t>lantern</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663300"/>
                          </a:solidFill>
                          <a:effectLst/>
                          <a:latin typeface="Times"/>
                        </a:rPr>
                        <a:t>4</a:t>
                      </a:r>
                    </a:p>
                  </a:txBody>
                  <a:tcPr marL="8679" marR="8679" marT="6509" marB="650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42459">
                <a:tc>
                  <a:txBody>
                    <a:bodyPr/>
                    <a:lstStyle/>
                    <a:p>
                      <a:pPr algn="ctr" fontAlgn="ctr"/>
                      <a:r>
                        <a:rPr lang="en-US" sz="1600" b="1" i="0" u="none" strike="noStrike" dirty="0">
                          <a:solidFill>
                            <a:srgbClr val="663300"/>
                          </a:solidFill>
                          <a:effectLst/>
                          <a:latin typeface="Times"/>
                        </a:rPr>
                        <a:t>Spare wagon axle</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663300"/>
                          </a:solidFill>
                          <a:effectLst/>
                          <a:latin typeface="Times"/>
                        </a:rPr>
                        <a:t>30</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663300"/>
                          </a:solidFill>
                          <a:effectLst/>
                          <a:latin typeface="Times"/>
                        </a:rPr>
                        <a:t>first aid kit</a:t>
                      </a:r>
                    </a:p>
                  </a:txBody>
                  <a:tcPr marL="8679" marR="8679" marT="6509" marB="650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663300"/>
                          </a:solidFill>
                          <a:effectLst/>
                          <a:latin typeface="Times"/>
                        </a:rPr>
                        <a:t>3</a:t>
                      </a:r>
                    </a:p>
                  </a:txBody>
                  <a:tcPr marL="8679" marR="8679" marT="6509" marB="650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663300"/>
                          </a:solidFill>
                          <a:effectLst/>
                          <a:latin typeface="Times"/>
                        </a:rPr>
                        <a:t>spit peas</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663300"/>
                          </a:solidFill>
                          <a:effectLst/>
                          <a:latin typeface="Times"/>
                        </a:rPr>
                        <a:t>100</a:t>
                      </a:r>
                    </a:p>
                  </a:txBody>
                  <a:tcPr marL="8679" marR="8679" marT="6509" marB="650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663300"/>
                          </a:solidFill>
                          <a:effectLst/>
                          <a:latin typeface="Times"/>
                        </a:rPr>
                        <a:t> </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663300"/>
                          </a:solidFill>
                          <a:effectLst/>
                          <a:latin typeface="Times"/>
                        </a:rPr>
                        <a:t> </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663300"/>
                          </a:solidFill>
                          <a:effectLst/>
                          <a:latin typeface="Times"/>
                        </a:rPr>
                        <a:t>baby cradle</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663300"/>
                          </a:solidFill>
                          <a:effectLst/>
                          <a:latin typeface="Times"/>
                        </a:rPr>
                        <a:t>75</a:t>
                      </a:r>
                    </a:p>
                  </a:txBody>
                  <a:tcPr marL="8679" marR="8679" marT="6509" marB="650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663300"/>
                          </a:solidFill>
                          <a:effectLst/>
                          <a:latin typeface="Times"/>
                        </a:rPr>
                        <a:t>clock</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663300"/>
                          </a:solidFill>
                          <a:effectLst/>
                          <a:latin typeface="Times"/>
                        </a:rPr>
                        <a:t>1</a:t>
                      </a:r>
                    </a:p>
                  </a:txBody>
                  <a:tcPr marL="8679" marR="8679" marT="6509" marB="650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7555">
                <a:tc>
                  <a:txBody>
                    <a:bodyPr/>
                    <a:lstStyle/>
                    <a:p>
                      <a:pPr algn="ctr" fontAlgn="ctr"/>
                      <a:r>
                        <a:rPr lang="en-US" sz="1600" b="1" i="0" u="none" strike="noStrike" dirty="0">
                          <a:solidFill>
                            <a:srgbClr val="663300"/>
                          </a:solidFill>
                          <a:effectLst/>
                          <a:latin typeface="Times"/>
                        </a:rPr>
                        <a:t>rifle</a:t>
                      </a:r>
                    </a:p>
                  </a:txBody>
                  <a:tcPr marL="8679" marR="8679" marT="6509" marB="650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663300"/>
                          </a:solidFill>
                          <a:effectLst/>
                          <a:latin typeface="Times"/>
                        </a:rPr>
                        <a:t>10</a:t>
                      </a:r>
                    </a:p>
                  </a:txBody>
                  <a:tcPr marL="8679" marR="8679" marT="6509" marB="650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 </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 </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663300"/>
                          </a:solidFill>
                          <a:effectLst/>
                          <a:latin typeface="Times"/>
                        </a:rPr>
                        <a:t>oatmeal</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663300"/>
                          </a:solidFill>
                          <a:effectLst/>
                          <a:latin typeface="Times"/>
                        </a:rPr>
                        <a:t>8</a:t>
                      </a:r>
                    </a:p>
                  </a:txBody>
                  <a:tcPr marL="8679" marR="8679" marT="6509" marB="650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663300"/>
                          </a:solidFill>
                          <a:effectLst/>
                          <a:latin typeface="Times"/>
                        </a:rPr>
                        <a:t> </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663300"/>
                          </a:solidFill>
                          <a:effectLst/>
                          <a:latin typeface="Times"/>
                        </a:rPr>
                        <a:t> </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 </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 </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663300"/>
                          </a:solidFill>
                          <a:effectLst/>
                          <a:latin typeface="Times"/>
                        </a:rPr>
                        <a:t>10 candles</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663300"/>
                          </a:solidFill>
                          <a:effectLst/>
                          <a:latin typeface="Times"/>
                        </a:rPr>
                        <a:t>1</a:t>
                      </a:r>
                    </a:p>
                  </a:txBody>
                  <a:tcPr marL="8679" marR="8679" marT="6509" marB="650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6133">
                <a:tc>
                  <a:txBody>
                    <a:bodyPr/>
                    <a:lstStyle/>
                    <a:p>
                      <a:pPr algn="ctr" fontAlgn="ctr"/>
                      <a:r>
                        <a:rPr lang="en-US" sz="1600" b="1" i="0" u="none" strike="noStrike" dirty="0">
                          <a:solidFill>
                            <a:srgbClr val="663300"/>
                          </a:solidFill>
                          <a:effectLst/>
                          <a:latin typeface="Times"/>
                        </a:rPr>
                        <a:t>pistol</a:t>
                      </a:r>
                    </a:p>
                  </a:txBody>
                  <a:tcPr marL="8679" marR="8679" marT="6509" marB="650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663300"/>
                          </a:solidFill>
                          <a:effectLst/>
                          <a:latin typeface="Times"/>
                        </a:rPr>
                        <a:t>7</a:t>
                      </a:r>
                    </a:p>
                  </a:txBody>
                  <a:tcPr marL="8679" marR="8679" marT="6509" marB="650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 </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 </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 </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 </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663300"/>
                          </a:solidFill>
                          <a:effectLst/>
                          <a:latin typeface="Times"/>
                        </a:rPr>
                        <a:t> </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663300"/>
                          </a:solidFill>
                          <a:effectLst/>
                          <a:latin typeface="Times"/>
                        </a:rPr>
                        <a:t> </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 </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 </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663300"/>
                          </a:solidFill>
                          <a:effectLst/>
                          <a:latin typeface="Times"/>
                        </a:rPr>
                        <a:t>set of dishes</a:t>
                      </a:r>
                    </a:p>
                  </a:txBody>
                  <a:tcPr marL="8679" marR="8679" marT="8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663300"/>
                          </a:solidFill>
                          <a:effectLst/>
                          <a:latin typeface="Times"/>
                        </a:rPr>
                        <a:t>40</a:t>
                      </a:r>
                    </a:p>
                  </a:txBody>
                  <a:tcPr marL="8679" marR="8679" marT="6509" marB="650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2986761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a:t>
            </a:r>
            <a:endParaRPr lang="en-US" dirty="0"/>
          </a:p>
        </p:txBody>
      </p:sp>
      <p:sp>
        <p:nvSpPr>
          <p:cNvPr id="3" name="Content Placeholder 2"/>
          <p:cNvSpPr>
            <a:spLocks noGrp="1"/>
          </p:cNvSpPr>
          <p:nvPr>
            <p:ph idx="1"/>
          </p:nvPr>
        </p:nvSpPr>
        <p:spPr/>
        <p:txBody>
          <a:bodyPr/>
          <a:lstStyle/>
          <a:p>
            <a:pPr marL="0" indent="0">
              <a:buNone/>
            </a:pPr>
            <a:r>
              <a:rPr lang="en-US" dirty="0" smtClean="0"/>
              <a:t>Explain why you chose to bring along 3 things from your list.</a:t>
            </a:r>
          </a:p>
          <a:p>
            <a:pPr marL="0" indent="0">
              <a:buNone/>
            </a:pPr>
            <a:endParaRPr lang="en-US" dirty="0" smtClean="0"/>
          </a:p>
          <a:p>
            <a:pPr marL="0" indent="0">
              <a:buNone/>
            </a:pPr>
            <a:r>
              <a:rPr lang="en-US" dirty="0" smtClean="0"/>
              <a:t>Choose 2 things you think you would have wanted to bring if there was space, why would it have been hard to leave these items behind?</a:t>
            </a:r>
            <a:endParaRPr lang="en-US" dirty="0"/>
          </a:p>
          <a:p>
            <a:pPr marL="514350" indent="-514350">
              <a:buFont typeface="+mj-lt"/>
              <a:buAutoNum type="arabicPeriod"/>
            </a:pPr>
            <a:endParaRPr lang="en-US" dirty="0" smtClean="0"/>
          </a:p>
          <a:p>
            <a:pPr marL="514350" indent="-514350">
              <a:buFont typeface="+mj-lt"/>
              <a:buAutoNum type="arabicPeriod"/>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ioneer ma.jpg"/>
          <p:cNvPicPr>
            <a:picLocks noGrp="1" noChangeAspect="1"/>
          </p:cNvPicPr>
          <p:nvPr>
            <p:ph idx="1"/>
          </p:nvPr>
        </p:nvPicPr>
        <p:blipFill>
          <a:blip r:embed="rId2" cstate="print"/>
          <a:srcRect l="2481" r="1599" b="45917"/>
          <a:stretch>
            <a:fillRect/>
          </a:stretch>
        </p:blipFill>
        <p:spPr>
          <a:xfrm>
            <a:off x="0" y="1600200"/>
            <a:ext cx="9144000" cy="3310769"/>
          </a:xfrm>
        </p:spPr>
      </p:pic>
      <p:cxnSp>
        <p:nvCxnSpPr>
          <p:cNvPr id="5" name="Straight Arrow Connector 4"/>
          <p:cNvCxnSpPr/>
          <p:nvPr/>
        </p:nvCxnSpPr>
        <p:spPr>
          <a:xfrm rot="10800000">
            <a:off x="4419600" y="2819400"/>
            <a:ext cx="838200" cy="152400"/>
          </a:xfrm>
          <a:prstGeom prst="straightConnector1">
            <a:avLst/>
          </a:prstGeom>
          <a:ln w="76200">
            <a:tailEnd type="arrow"/>
          </a:ln>
        </p:spPr>
        <p:style>
          <a:lnRef idx="3">
            <a:schemeClr val="accent4"/>
          </a:lnRef>
          <a:fillRef idx="0">
            <a:schemeClr val="accent4"/>
          </a:fillRef>
          <a:effectRef idx="2">
            <a:schemeClr val="accent4"/>
          </a:effectRef>
          <a:fontRef idx="minor">
            <a:schemeClr val="tx1"/>
          </a:fontRef>
        </p:style>
      </p:cxnSp>
      <p:sp>
        <p:nvSpPr>
          <p:cNvPr id="9" name="TextBox 8"/>
          <p:cNvSpPr txBox="1"/>
          <p:nvPr/>
        </p:nvSpPr>
        <p:spPr>
          <a:xfrm>
            <a:off x="0" y="5410200"/>
            <a:ext cx="9144000" cy="1077218"/>
          </a:xfrm>
          <a:prstGeom prst="rect">
            <a:avLst/>
          </a:prstGeom>
          <a:noFill/>
        </p:spPr>
        <p:txBody>
          <a:bodyPr wrap="square" rtlCol="0">
            <a:spAutoFit/>
          </a:bodyPr>
          <a:lstStyle/>
          <a:p>
            <a:r>
              <a:rPr lang="en-US" sz="3200" dirty="0" smtClean="0"/>
              <a:t>The 300 miles from Nauvoo to Winter Quarters was some of the harshest experiences of the whole trek.</a:t>
            </a:r>
            <a:endParaRPr lang="en-US" sz="3200" dirty="0"/>
          </a:p>
        </p:txBody>
      </p:sp>
      <p:sp>
        <p:nvSpPr>
          <p:cNvPr id="6" name="Left Arrow 5"/>
          <p:cNvSpPr/>
          <p:nvPr/>
        </p:nvSpPr>
        <p:spPr>
          <a:xfrm rot="5400000">
            <a:off x="5638800" y="3505200"/>
            <a:ext cx="533400" cy="3810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Up Arrow 6"/>
          <p:cNvSpPr/>
          <p:nvPr/>
        </p:nvSpPr>
        <p:spPr>
          <a:xfrm>
            <a:off x="7162800" y="3505200"/>
            <a:ext cx="381000" cy="60960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cstate="print"/>
          <a:stretch>
            <a:fillRect/>
          </a:stretch>
        </p:blipFill>
        <p:spPr>
          <a:xfrm>
            <a:off x="-14875" y="685800"/>
            <a:ext cx="9144000" cy="4541588"/>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791200" cy="1143000"/>
          </a:xfrm>
        </p:spPr>
        <p:txBody>
          <a:bodyPr>
            <a:normAutofit fontScale="90000"/>
          </a:bodyPr>
          <a:lstStyle/>
          <a:p>
            <a:r>
              <a:rPr lang="en-US" dirty="0" smtClean="0"/>
              <a:t>Winter Quarters, Nebraska</a:t>
            </a:r>
            <a:endParaRPr lang="en-US" dirty="0"/>
          </a:p>
        </p:txBody>
      </p:sp>
      <p:pic>
        <p:nvPicPr>
          <p:cNvPr id="7" name="Content Placeholder 6" descr="winter quarters.jpeg"/>
          <p:cNvPicPr>
            <a:picLocks noGrp="1" noChangeAspect="1"/>
          </p:cNvPicPr>
          <p:nvPr>
            <p:ph sz="half" idx="2"/>
          </p:nvPr>
        </p:nvPicPr>
        <p:blipFill>
          <a:blip r:embed="rId3" cstate="print"/>
          <a:stretch>
            <a:fillRect/>
          </a:stretch>
        </p:blipFill>
        <p:spPr>
          <a:xfrm>
            <a:off x="6281173" y="0"/>
            <a:ext cx="2870387" cy="2362200"/>
          </a:xfrm>
        </p:spPr>
      </p:pic>
      <p:sp>
        <p:nvSpPr>
          <p:cNvPr id="8" name="Content Placeholder 7"/>
          <p:cNvSpPr>
            <a:spLocks noGrp="1"/>
          </p:cNvSpPr>
          <p:nvPr>
            <p:ph sz="half" idx="1"/>
          </p:nvPr>
        </p:nvSpPr>
        <p:spPr>
          <a:xfrm>
            <a:off x="0" y="1600200"/>
            <a:ext cx="6096000" cy="5257800"/>
          </a:xfrm>
        </p:spPr>
        <p:txBody>
          <a:bodyPr>
            <a:normAutofit lnSpcReduction="10000"/>
          </a:bodyPr>
          <a:lstStyle/>
          <a:p>
            <a:r>
              <a:rPr lang="en-US" dirty="0" smtClean="0"/>
              <a:t>"[I] went through the City—where, nine weeks ago there was not a foot path, or a Cow track, now may be seen hundreds of houses, and hundreds in different stages of completion—impossible to distinguish the rich from the poor. The Streets are wide and regular and every prospect of a large City being raised up here" (Thomas Bullock, as quoted in Richard E. Bennett, </a:t>
            </a:r>
            <a:r>
              <a:rPr lang="en-US" i="1" dirty="0" smtClean="0"/>
              <a:t>Mormons at the Missouri, 1846-1852: "And Should We Die . . . "</a:t>
            </a:r>
            <a:r>
              <a:rPr lang="en-US" dirty="0" smtClean="0"/>
              <a:t> [1987], 80-81).</a:t>
            </a:r>
            <a:endParaRPr lang="en-US" dirty="0"/>
          </a:p>
        </p:txBody>
      </p:sp>
      <p:pic>
        <p:nvPicPr>
          <p:cNvPr id="3" name="Picture 2"/>
          <p:cNvPicPr>
            <a:picLocks noChangeAspect="1"/>
          </p:cNvPicPr>
          <p:nvPr/>
        </p:nvPicPr>
        <p:blipFill>
          <a:blip r:embed="rId4" cstate="print"/>
          <a:stretch>
            <a:fillRect/>
          </a:stretch>
        </p:blipFill>
        <p:spPr>
          <a:xfrm>
            <a:off x="6274775" y="2362200"/>
            <a:ext cx="2895599" cy="2209800"/>
          </a:xfrm>
          <a:prstGeom prst="rect">
            <a:avLst/>
          </a:prstGeom>
        </p:spPr>
      </p:pic>
      <p:pic>
        <p:nvPicPr>
          <p:cNvPr id="4" name="Picture 3"/>
          <p:cNvPicPr>
            <a:picLocks noChangeAspect="1"/>
          </p:cNvPicPr>
          <p:nvPr/>
        </p:nvPicPr>
        <p:blipFill>
          <a:blip r:embed="rId5" cstate="print"/>
          <a:stretch>
            <a:fillRect/>
          </a:stretch>
        </p:blipFill>
        <p:spPr>
          <a:xfrm>
            <a:off x="6299200" y="4572000"/>
            <a:ext cx="2844800" cy="22860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Fate (take a card/roll dice)</a:t>
            </a:r>
            <a:endParaRPr lang="en-US" dirty="0"/>
          </a:p>
        </p:txBody>
      </p:sp>
      <p:sp>
        <p:nvSpPr>
          <p:cNvPr id="3" name="Content Placeholder 2"/>
          <p:cNvSpPr>
            <a:spLocks noGrp="1"/>
          </p:cNvSpPr>
          <p:nvPr>
            <p:ph idx="1"/>
          </p:nvPr>
        </p:nvSpPr>
        <p:spPr>
          <a:xfrm>
            <a:off x="457200" y="1219200"/>
            <a:ext cx="8229600" cy="3886200"/>
          </a:xfrm>
        </p:spPr>
        <p:txBody>
          <a:bodyPr>
            <a:normAutofit fontScale="92500" lnSpcReduction="10000"/>
          </a:bodyPr>
          <a:lstStyle/>
          <a:p>
            <a:pPr marL="514350" indent="-514350">
              <a:buFont typeface="+mj-lt"/>
              <a:buAutoNum type="arabicPeriod"/>
            </a:pPr>
            <a:r>
              <a:rPr lang="en-US" dirty="0" smtClean="0"/>
              <a:t>Sickness or blisters</a:t>
            </a:r>
          </a:p>
          <a:p>
            <a:pPr marL="514350" indent="-514350">
              <a:buFont typeface="+mj-lt"/>
              <a:buAutoNum type="arabicPeriod"/>
            </a:pPr>
            <a:r>
              <a:rPr lang="en-US" dirty="0" smtClean="0"/>
              <a:t>25% of  your vegetables and bacon spoil</a:t>
            </a:r>
          </a:p>
          <a:p>
            <a:pPr marL="514350" indent="-514350">
              <a:buFont typeface="+mj-lt"/>
              <a:buAutoNum type="arabicPeriod"/>
            </a:pPr>
            <a:r>
              <a:rPr lang="en-US" dirty="0" smtClean="0"/>
              <a:t>Safe journey</a:t>
            </a:r>
          </a:p>
          <a:p>
            <a:pPr marL="514350" indent="-514350">
              <a:buFont typeface="+mj-lt"/>
              <a:buAutoNum type="arabicPeriod"/>
            </a:pPr>
            <a:r>
              <a:rPr lang="en-US" dirty="0" smtClean="0"/>
              <a:t>Angry Mob</a:t>
            </a:r>
          </a:p>
          <a:p>
            <a:pPr marL="514350" indent="-514350">
              <a:buFont typeface="+mj-lt"/>
              <a:buAutoNum type="arabicPeriod"/>
            </a:pPr>
            <a:r>
              <a:rPr lang="en-US" dirty="0" smtClean="0"/>
              <a:t>Fresh Buffalo Meat add 100 </a:t>
            </a:r>
            <a:r>
              <a:rPr lang="en-US" dirty="0" err="1" smtClean="0"/>
              <a:t>lbs</a:t>
            </a:r>
            <a:r>
              <a:rPr lang="en-US" dirty="0" smtClean="0"/>
              <a:t> meat to your supplies.</a:t>
            </a:r>
          </a:p>
          <a:p>
            <a:pPr marL="514350" indent="-514350">
              <a:buFont typeface="+mj-lt"/>
              <a:buAutoNum type="arabicPeriod"/>
            </a:pPr>
            <a:r>
              <a:rPr lang="en-US" dirty="0" smtClean="0"/>
              <a:t>Hit bad winter snows, slows your journey by 2 days, subtract 50 </a:t>
            </a:r>
            <a:r>
              <a:rPr lang="en-US" dirty="0" err="1" smtClean="0"/>
              <a:t>lbs</a:t>
            </a:r>
            <a:r>
              <a:rPr lang="en-US" dirty="0" smtClean="0"/>
              <a:t> of food from your supplies.</a:t>
            </a:r>
          </a:p>
          <a:p>
            <a:pPr marL="514350" indent="-514350">
              <a:buFont typeface="+mj-lt"/>
              <a:buAutoNum type="arabicPeriod"/>
            </a:pPr>
            <a:endParaRPr lang="en-US" dirty="0"/>
          </a:p>
        </p:txBody>
      </p:sp>
    </p:spTree>
    <p:extLst>
      <p:ext uri="{BB962C8B-B14F-4D97-AF65-F5344CB8AC3E}">
        <p14:creationId xmlns:p14="http://schemas.microsoft.com/office/powerpoint/2010/main" xmlns="" val="37644985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Objectives</a:t>
            </a:r>
            <a:endParaRPr lang="en-US" dirty="0"/>
          </a:p>
        </p:txBody>
      </p:sp>
      <p:sp>
        <p:nvSpPr>
          <p:cNvPr id="3" name="Content Placeholder 2"/>
          <p:cNvSpPr>
            <a:spLocks noGrp="1"/>
          </p:cNvSpPr>
          <p:nvPr>
            <p:ph idx="1"/>
          </p:nvPr>
        </p:nvSpPr>
        <p:spPr/>
        <p:txBody>
          <a:bodyPr/>
          <a:lstStyle/>
          <a:p>
            <a:r>
              <a:rPr lang="en-US" dirty="0" smtClean="0"/>
              <a:t>I can explain why the Mormons moved west.</a:t>
            </a:r>
          </a:p>
          <a:p>
            <a:r>
              <a:rPr lang="en-US" dirty="0" smtClean="0"/>
              <a:t>I understand some of the challenges </a:t>
            </a:r>
            <a:r>
              <a:rPr lang="en-US" dirty="0"/>
              <a:t>M</a:t>
            </a:r>
            <a:r>
              <a:rPr lang="en-US" dirty="0" smtClean="0"/>
              <a:t>ormon pioneers faced on their trek to Utah.</a:t>
            </a:r>
          </a:p>
          <a:p>
            <a:r>
              <a:rPr lang="en-US" dirty="0" smtClean="0"/>
              <a:t>I can identify points along the trail travelled by Mormon pioneers.</a:t>
            </a:r>
            <a:endParaRPr lang="en-US" dirty="0"/>
          </a:p>
        </p:txBody>
      </p:sp>
    </p:spTree>
    <p:extLst>
      <p:ext uri="{BB962C8B-B14F-4D97-AF65-F5344CB8AC3E}">
        <p14:creationId xmlns:p14="http://schemas.microsoft.com/office/powerpoint/2010/main" xmlns="" val="16433667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Choice #2</a:t>
            </a:r>
            <a:endParaRPr lang="en-US" dirty="0"/>
          </a:p>
        </p:txBody>
      </p:sp>
      <p:sp>
        <p:nvSpPr>
          <p:cNvPr id="3" name="Content Placeholder 2"/>
          <p:cNvSpPr>
            <a:spLocks noGrp="1"/>
          </p:cNvSpPr>
          <p:nvPr>
            <p:ph sz="half" idx="1"/>
          </p:nvPr>
        </p:nvSpPr>
        <p:spPr/>
        <p:txBody>
          <a:bodyPr/>
          <a:lstStyle/>
          <a:p>
            <a:r>
              <a:rPr lang="en-US" dirty="0" smtClean="0"/>
              <a:t>You are sick and tired from the 300 mile trek. You don’t want to go on any longer and figure that settling in Winter Quarters is just as good as any other place.</a:t>
            </a:r>
            <a:endParaRPr lang="en-US" dirty="0"/>
          </a:p>
        </p:txBody>
      </p:sp>
      <p:sp>
        <p:nvSpPr>
          <p:cNvPr id="4" name="Content Placeholder 3"/>
          <p:cNvSpPr>
            <a:spLocks noGrp="1"/>
          </p:cNvSpPr>
          <p:nvPr>
            <p:ph sz="half" idx="2"/>
          </p:nvPr>
        </p:nvSpPr>
        <p:spPr/>
        <p:txBody>
          <a:bodyPr/>
          <a:lstStyle/>
          <a:p>
            <a:r>
              <a:rPr lang="en-US" dirty="0" smtClean="0"/>
              <a:t>You can continue to move on. Things are rough now, but you don’t want to be stuck in Iowa forever.</a:t>
            </a:r>
            <a:endParaRPr lang="en-US" dirty="0"/>
          </a:p>
        </p:txBody>
      </p:sp>
      <p:sp>
        <p:nvSpPr>
          <p:cNvPr id="5" name="Action Button: Custom 4">
            <a:hlinkClick r:id="" action="ppaction://hlinkshowjump?jump=nextslide" highlightClick="1"/>
          </p:cNvPr>
          <p:cNvSpPr/>
          <p:nvPr/>
        </p:nvSpPr>
        <p:spPr>
          <a:xfrm>
            <a:off x="1676400" y="4800600"/>
            <a:ext cx="1676400" cy="16764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Stay</a:t>
            </a:r>
            <a:endParaRPr lang="en-US" dirty="0"/>
          </a:p>
        </p:txBody>
      </p:sp>
      <p:sp>
        <p:nvSpPr>
          <p:cNvPr id="6" name="Action Button: Custom 5">
            <a:hlinkClick r:id="rId2" action="ppaction://hlinksldjump" highlightClick="1"/>
          </p:cNvPr>
          <p:cNvSpPr/>
          <p:nvPr/>
        </p:nvSpPr>
        <p:spPr>
          <a:xfrm>
            <a:off x="5791200" y="4800600"/>
            <a:ext cx="1676400" cy="16764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Go!</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Choice #2: Wrong! </a:t>
            </a:r>
            <a:r>
              <a:rPr lang="en-US" dirty="0" smtClean="0">
                <a:sym typeface="Wingdings" pitchFamily="2" charset="2"/>
              </a:rPr>
              <a:t></a:t>
            </a:r>
            <a:endParaRPr lang="en-US" dirty="0"/>
          </a:p>
        </p:txBody>
      </p:sp>
      <p:sp>
        <p:nvSpPr>
          <p:cNvPr id="3" name="Content Placeholder 2"/>
          <p:cNvSpPr>
            <a:spLocks noGrp="1"/>
          </p:cNvSpPr>
          <p:nvPr>
            <p:ph sz="half" idx="1"/>
          </p:nvPr>
        </p:nvSpPr>
        <p:spPr/>
        <p:txBody>
          <a:bodyPr>
            <a:normAutofit fontScale="62500" lnSpcReduction="20000"/>
          </a:bodyPr>
          <a:lstStyle/>
          <a:p>
            <a:r>
              <a:rPr lang="en-US" dirty="0" smtClean="0"/>
              <a:t>Since you’ve decided to stay, you only experienced sickness and disease. You and your family experience scurvy, consumption, chills and fevers and many of your family members die.</a:t>
            </a:r>
            <a:endParaRPr lang="en-US" dirty="0"/>
          </a:p>
        </p:txBody>
      </p:sp>
      <p:sp>
        <p:nvSpPr>
          <p:cNvPr id="4" name="Content Placeholder 3"/>
          <p:cNvSpPr>
            <a:spLocks noGrp="1"/>
          </p:cNvSpPr>
          <p:nvPr>
            <p:ph sz="half" idx="2"/>
          </p:nvPr>
        </p:nvSpPr>
        <p:spPr/>
        <p:txBody>
          <a:bodyPr>
            <a:normAutofit fontScale="62500" lnSpcReduction="20000"/>
          </a:bodyPr>
          <a:lstStyle/>
          <a:p>
            <a:r>
              <a:rPr lang="en-US" dirty="0" smtClean="0"/>
              <a:t>"Winter [1846–1847] found me bed-ridden, destitute, in a wretched hovel which was built upon a hillside; the season was one of constant rain; the situation of the hovel and its openness, gave free access to piercing winds and water flowed over the dirt floor, converting it into mud two or three inches deep; no wood but what my little ones picked up around the fences, so green it filled the room with smoke; the rain dropping and wetting the bed which I was powerless to leave" (Margaret Phelps, as quoted in Richard E. Bennett, </a:t>
            </a:r>
            <a:r>
              <a:rPr lang="en-US" i="1" dirty="0" smtClean="0"/>
              <a:t>Mormons at the Missouri, 1846-1852: "And Should We Die . . . "</a:t>
            </a:r>
            <a:r>
              <a:rPr lang="en-US" dirty="0" smtClean="0"/>
              <a:t> [1987], 79–80).</a:t>
            </a:r>
            <a:endParaRPr lang="en-US" dirty="0"/>
          </a:p>
        </p:txBody>
      </p:sp>
      <p:sp>
        <p:nvSpPr>
          <p:cNvPr id="5" name="Action Button: Custom 4">
            <a:hlinkClick r:id="rId2" action="ppaction://hlinksldjump" highlightClick="1"/>
          </p:cNvPr>
          <p:cNvSpPr/>
          <p:nvPr/>
        </p:nvSpPr>
        <p:spPr>
          <a:xfrm>
            <a:off x="1600200" y="3581400"/>
            <a:ext cx="1905000" cy="1828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Return</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Choice #2: Correct! </a:t>
            </a:r>
            <a:r>
              <a:rPr lang="en-US" dirty="0" smtClean="0">
                <a:sym typeface="Wingdings" pitchFamily="2" charset="2"/>
              </a:rPr>
              <a:t></a:t>
            </a:r>
            <a:endParaRPr lang="en-US" dirty="0"/>
          </a:p>
        </p:txBody>
      </p:sp>
      <p:sp>
        <p:nvSpPr>
          <p:cNvPr id="3" name="Content Placeholder 2"/>
          <p:cNvSpPr>
            <a:spLocks noGrp="1"/>
          </p:cNvSpPr>
          <p:nvPr>
            <p:ph sz="half" idx="1"/>
          </p:nvPr>
        </p:nvSpPr>
        <p:spPr/>
        <p:txBody>
          <a:bodyPr/>
          <a:lstStyle/>
          <a:p>
            <a:r>
              <a:rPr lang="en-US" dirty="0" smtClean="0"/>
              <a:t>You spend the winter of 1846-1847 at Winter Quarters and get out of there as soon as it is spring.  You leave crops and houses for Saints who will come after you.  Your next destination is the Platte River, Nebraska</a:t>
            </a:r>
            <a:endParaRPr lang="en-US" dirty="0"/>
          </a:p>
        </p:txBody>
      </p:sp>
      <p:pic>
        <p:nvPicPr>
          <p:cNvPr id="1026" name="Picture 2" descr="C:\Program Files\Microsoft Office\MEDIA\CAGCAT10\j0233312.wmf"/>
          <p:cNvPicPr>
            <a:picLocks noGrp="1" noChangeAspect="1" noChangeArrowheads="1"/>
          </p:cNvPicPr>
          <p:nvPr>
            <p:ph sz="half" idx="2"/>
          </p:nvPr>
        </p:nvPicPr>
        <p:blipFill>
          <a:blip r:embed="rId2" cstate="print"/>
          <a:srcRect/>
          <a:stretch>
            <a:fillRect/>
          </a:stretch>
        </p:blipFill>
        <p:spPr bwMode="auto">
          <a:xfrm>
            <a:off x="4745853" y="1905001"/>
            <a:ext cx="3112178" cy="3171346"/>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Fate (take a card/roll dice)</a:t>
            </a:r>
            <a:endParaRPr lang="en-US" dirty="0"/>
          </a:p>
        </p:txBody>
      </p:sp>
      <p:sp>
        <p:nvSpPr>
          <p:cNvPr id="3" name="Content Placeholder 2"/>
          <p:cNvSpPr>
            <a:spLocks noGrp="1"/>
          </p:cNvSpPr>
          <p:nvPr>
            <p:ph idx="1"/>
          </p:nvPr>
        </p:nvSpPr>
        <p:spPr>
          <a:xfrm>
            <a:off x="457200" y="1219200"/>
            <a:ext cx="8229600" cy="3886200"/>
          </a:xfrm>
        </p:spPr>
        <p:txBody>
          <a:bodyPr>
            <a:normAutofit fontScale="92500" lnSpcReduction="10000"/>
          </a:bodyPr>
          <a:lstStyle/>
          <a:p>
            <a:pPr marL="514350" indent="-514350">
              <a:buFont typeface="+mj-lt"/>
              <a:buAutoNum type="arabicPeriod"/>
            </a:pPr>
            <a:r>
              <a:rPr lang="en-US" dirty="0" smtClean="0"/>
              <a:t>Sickness or blisters</a:t>
            </a:r>
          </a:p>
          <a:p>
            <a:pPr marL="514350" indent="-514350">
              <a:buFont typeface="+mj-lt"/>
              <a:buAutoNum type="arabicPeriod"/>
            </a:pPr>
            <a:r>
              <a:rPr lang="en-US" dirty="0" smtClean="0"/>
              <a:t>25% of  your vegetables and bacon spoil</a:t>
            </a:r>
          </a:p>
          <a:p>
            <a:pPr marL="514350" indent="-514350">
              <a:buFont typeface="+mj-lt"/>
              <a:buAutoNum type="arabicPeriod"/>
            </a:pPr>
            <a:r>
              <a:rPr lang="en-US" dirty="0" smtClean="0"/>
              <a:t>Safe journey</a:t>
            </a:r>
          </a:p>
          <a:p>
            <a:pPr marL="514350" indent="-514350">
              <a:buFont typeface="+mj-lt"/>
              <a:buAutoNum type="arabicPeriod"/>
            </a:pPr>
            <a:r>
              <a:rPr lang="en-US" dirty="0" smtClean="0"/>
              <a:t>Angry Mob</a:t>
            </a:r>
          </a:p>
          <a:p>
            <a:pPr marL="514350" indent="-514350">
              <a:buFont typeface="+mj-lt"/>
              <a:buAutoNum type="arabicPeriod"/>
            </a:pPr>
            <a:r>
              <a:rPr lang="en-US" dirty="0" smtClean="0"/>
              <a:t>Fresh Buffalo Meat add 100 </a:t>
            </a:r>
            <a:r>
              <a:rPr lang="en-US" dirty="0" err="1" smtClean="0"/>
              <a:t>lbs</a:t>
            </a:r>
            <a:r>
              <a:rPr lang="en-US" dirty="0" smtClean="0"/>
              <a:t> meat to your supplies.</a:t>
            </a:r>
          </a:p>
          <a:p>
            <a:pPr marL="514350" indent="-514350">
              <a:buFont typeface="+mj-lt"/>
              <a:buAutoNum type="arabicPeriod"/>
            </a:pPr>
            <a:r>
              <a:rPr lang="en-US" dirty="0" smtClean="0"/>
              <a:t>Hit bad winter snows, slows your journey by 2 days, subtract 50 </a:t>
            </a:r>
            <a:r>
              <a:rPr lang="en-US" dirty="0" err="1" smtClean="0"/>
              <a:t>lbs</a:t>
            </a:r>
            <a:r>
              <a:rPr lang="en-US" dirty="0" smtClean="0"/>
              <a:t> of food from your supplies.</a:t>
            </a:r>
          </a:p>
          <a:p>
            <a:pPr marL="514350" indent="-514350">
              <a:buFont typeface="+mj-lt"/>
              <a:buAutoNum type="arabicPeriod"/>
            </a:pPr>
            <a:endParaRPr lang="en-US" dirty="0"/>
          </a:p>
        </p:txBody>
      </p:sp>
    </p:spTree>
    <p:extLst>
      <p:ext uri="{BB962C8B-B14F-4D97-AF65-F5344CB8AC3E}">
        <p14:creationId xmlns:p14="http://schemas.microsoft.com/office/powerpoint/2010/main" xmlns="" val="33970007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Choice #3: Platte River, Nebraska</a:t>
            </a:r>
            <a:endParaRPr lang="en-US" dirty="0"/>
          </a:p>
        </p:txBody>
      </p:sp>
      <p:sp>
        <p:nvSpPr>
          <p:cNvPr id="4" name="Content Placeholder 3"/>
          <p:cNvSpPr>
            <a:spLocks noGrp="1"/>
          </p:cNvSpPr>
          <p:nvPr>
            <p:ph sz="half" idx="1"/>
          </p:nvPr>
        </p:nvSpPr>
        <p:spPr/>
        <p:txBody>
          <a:bodyPr/>
          <a:lstStyle/>
          <a:p>
            <a:r>
              <a:rPr lang="en-US" dirty="0" smtClean="0"/>
              <a:t>You can go on the north side of the river, to avoid other pioneers headed west to Oregon and California. You’ve also heard it’s healthier on the northern side. </a:t>
            </a:r>
            <a:endParaRPr lang="en-US" dirty="0"/>
          </a:p>
        </p:txBody>
      </p:sp>
      <p:sp>
        <p:nvSpPr>
          <p:cNvPr id="5" name="Content Placeholder 4"/>
          <p:cNvSpPr>
            <a:spLocks noGrp="1"/>
          </p:cNvSpPr>
          <p:nvPr>
            <p:ph sz="half" idx="2"/>
          </p:nvPr>
        </p:nvSpPr>
        <p:spPr/>
        <p:txBody>
          <a:bodyPr/>
          <a:lstStyle/>
          <a:p>
            <a:r>
              <a:rPr lang="en-US" dirty="0" smtClean="0"/>
              <a:t>You can choose to follow the south side of the river. It’s the one that everyone headed west uses, so it’s well marked.</a:t>
            </a:r>
            <a:endParaRPr lang="en-US" dirty="0"/>
          </a:p>
        </p:txBody>
      </p:sp>
      <p:sp>
        <p:nvSpPr>
          <p:cNvPr id="6" name="Action Button: Custom 5">
            <a:hlinkClick r:id="rId2" action="ppaction://hlinksldjump" highlightClick="1"/>
          </p:cNvPr>
          <p:cNvSpPr/>
          <p:nvPr/>
        </p:nvSpPr>
        <p:spPr>
          <a:xfrm>
            <a:off x="1524000" y="4800600"/>
            <a:ext cx="1752600" cy="16002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Go North!</a:t>
            </a:r>
            <a:endParaRPr lang="en-US" dirty="0"/>
          </a:p>
        </p:txBody>
      </p:sp>
      <p:sp>
        <p:nvSpPr>
          <p:cNvPr id="7" name="Action Button: Custom 6">
            <a:hlinkClick r:id="" action="ppaction://hlinkshowjump?jump=nextslide" highlightClick="1"/>
          </p:cNvPr>
          <p:cNvSpPr/>
          <p:nvPr/>
        </p:nvSpPr>
        <p:spPr>
          <a:xfrm>
            <a:off x="5715000" y="4800600"/>
            <a:ext cx="1752600" cy="16002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Go South!</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Choice #3: Wrong! </a:t>
            </a:r>
            <a:r>
              <a:rPr lang="en-US" dirty="0" smtClean="0">
                <a:sym typeface="Wingdings" pitchFamily="2" charset="2"/>
              </a:rPr>
              <a:t></a:t>
            </a:r>
            <a:endParaRPr lang="en-US" dirty="0"/>
          </a:p>
        </p:txBody>
      </p:sp>
      <p:sp>
        <p:nvSpPr>
          <p:cNvPr id="3" name="Content Placeholder 2"/>
          <p:cNvSpPr>
            <a:spLocks noGrp="1"/>
          </p:cNvSpPr>
          <p:nvPr>
            <p:ph sz="half" idx="1"/>
          </p:nvPr>
        </p:nvSpPr>
        <p:spPr/>
        <p:txBody>
          <a:bodyPr/>
          <a:lstStyle/>
          <a:p>
            <a:r>
              <a:rPr lang="en-US" dirty="0" smtClean="0"/>
              <a:t>Following the south side of the river means that you are constantly competing with other pioneers for food, fuel and space. Former mob members find you on the south side and burn your wagon and steal your oxen.</a:t>
            </a:r>
            <a:endParaRPr lang="en-US" dirty="0"/>
          </a:p>
        </p:txBody>
      </p:sp>
      <p:pic>
        <p:nvPicPr>
          <p:cNvPr id="5" name="Content Placeholder 4" descr="broken wagon wheel.jpeg"/>
          <p:cNvPicPr>
            <a:picLocks noGrp="1" noChangeAspect="1"/>
          </p:cNvPicPr>
          <p:nvPr>
            <p:ph sz="half" idx="2"/>
          </p:nvPr>
        </p:nvPicPr>
        <p:blipFill>
          <a:blip r:embed="rId2" cstate="print"/>
          <a:stretch>
            <a:fillRect/>
          </a:stretch>
        </p:blipFill>
        <p:spPr>
          <a:xfrm>
            <a:off x="5362575" y="2986881"/>
            <a:ext cx="2609850" cy="1752600"/>
          </a:xfrm>
        </p:spPr>
      </p:pic>
      <p:sp>
        <p:nvSpPr>
          <p:cNvPr id="6" name="Action Button: Custom 5">
            <a:hlinkClick r:id="rId3" action="ppaction://hlinksldjump" highlightClick="1"/>
          </p:cNvPr>
          <p:cNvSpPr/>
          <p:nvPr/>
        </p:nvSpPr>
        <p:spPr>
          <a:xfrm>
            <a:off x="5562600" y="5257800"/>
            <a:ext cx="2286000" cy="5334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Return</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Choice #3: Correct! </a:t>
            </a:r>
            <a:r>
              <a:rPr lang="en-US" dirty="0" smtClean="0">
                <a:sym typeface="Wingdings" pitchFamily="2" charset="2"/>
              </a:rPr>
              <a:t></a:t>
            </a:r>
            <a:endParaRPr lang="en-US" dirty="0"/>
          </a:p>
        </p:txBody>
      </p:sp>
      <p:sp>
        <p:nvSpPr>
          <p:cNvPr id="3" name="Content Placeholder 2"/>
          <p:cNvSpPr>
            <a:spLocks noGrp="1"/>
          </p:cNvSpPr>
          <p:nvPr>
            <p:ph sz="half" idx="1"/>
          </p:nvPr>
        </p:nvSpPr>
        <p:spPr/>
        <p:txBody>
          <a:bodyPr/>
          <a:lstStyle/>
          <a:p>
            <a:r>
              <a:rPr lang="en-US" dirty="0" smtClean="0"/>
              <a:t>You follow the North side of the Platte River and avoid any unpleasant confrontations with other pioneers. You make your way to Chimney Rock in Western Nebraska.</a:t>
            </a:r>
            <a:endParaRPr lang="en-US" dirty="0"/>
          </a:p>
        </p:txBody>
      </p:sp>
      <p:pic>
        <p:nvPicPr>
          <p:cNvPr id="5" name="Content Placeholder 4" descr="platte_river.jpg"/>
          <p:cNvPicPr>
            <a:picLocks noGrp="1" noChangeAspect="1"/>
          </p:cNvPicPr>
          <p:nvPr>
            <p:ph sz="half" idx="2"/>
          </p:nvPr>
        </p:nvPicPr>
        <p:blipFill>
          <a:blip r:embed="rId2" cstate="print"/>
          <a:stretch>
            <a:fillRect/>
          </a:stretch>
        </p:blipFill>
        <p:spPr>
          <a:xfrm>
            <a:off x="4724400" y="1752600"/>
            <a:ext cx="4081193" cy="3064605"/>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stretch>
            <a:fillRect/>
          </a:stretch>
        </p:blipFill>
        <p:spPr>
          <a:xfrm>
            <a:off x="37456" y="4520682"/>
            <a:ext cx="3315344" cy="2337318"/>
          </a:xfrm>
          <a:prstGeom prst="rect">
            <a:avLst/>
          </a:prstGeom>
        </p:spPr>
      </p:pic>
      <p:pic>
        <p:nvPicPr>
          <p:cNvPr id="11" name="Picture 10"/>
          <p:cNvPicPr>
            <a:picLocks noChangeAspect="1"/>
          </p:cNvPicPr>
          <p:nvPr/>
        </p:nvPicPr>
        <p:blipFill>
          <a:blip r:embed="rId3" cstate="print"/>
          <a:stretch>
            <a:fillRect/>
          </a:stretch>
        </p:blipFill>
        <p:spPr>
          <a:xfrm>
            <a:off x="3352800" y="4495800"/>
            <a:ext cx="3048000" cy="2362200"/>
          </a:xfrm>
          <a:prstGeom prst="rect">
            <a:avLst/>
          </a:prstGeom>
        </p:spPr>
      </p:pic>
      <p:pic>
        <p:nvPicPr>
          <p:cNvPr id="12" name="Picture 11"/>
          <p:cNvPicPr>
            <a:picLocks noChangeAspect="1"/>
          </p:cNvPicPr>
          <p:nvPr/>
        </p:nvPicPr>
        <p:blipFill>
          <a:blip r:embed="rId4" cstate="print"/>
          <a:stretch>
            <a:fillRect/>
          </a:stretch>
        </p:blipFill>
        <p:spPr>
          <a:xfrm>
            <a:off x="6400800" y="4495801"/>
            <a:ext cx="2743200" cy="2362200"/>
          </a:xfrm>
          <a:prstGeom prst="rect">
            <a:avLst/>
          </a:prstGeom>
        </p:spPr>
      </p:pic>
      <p:pic>
        <p:nvPicPr>
          <p:cNvPr id="13" name="Picture 12"/>
          <p:cNvPicPr>
            <a:picLocks noChangeAspect="1"/>
          </p:cNvPicPr>
          <p:nvPr/>
        </p:nvPicPr>
        <p:blipFill>
          <a:blip r:embed="rId5" cstate="print"/>
          <a:stretch>
            <a:fillRect/>
          </a:stretch>
        </p:blipFill>
        <p:spPr>
          <a:xfrm>
            <a:off x="0" y="28455"/>
            <a:ext cx="8978900" cy="43942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81"/>
            <a:ext cx="8229600" cy="1143000"/>
          </a:xfrm>
        </p:spPr>
        <p:txBody>
          <a:bodyPr/>
          <a:lstStyle/>
          <a:p>
            <a:r>
              <a:rPr lang="en-US" dirty="0" smtClean="0"/>
              <a:t>Chimney Rock, Nebraska</a:t>
            </a:r>
            <a:endParaRPr lang="en-US" dirty="0"/>
          </a:p>
        </p:txBody>
      </p:sp>
      <p:pic>
        <p:nvPicPr>
          <p:cNvPr id="6" name="Content Placeholder 5" descr="chimney rock.jpg"/>
          <p:cNvPicPr>
            <a:picLocks noGrp="1" noChangeAspect="1"/>
          </p:cNvPicPr>
          <p:nvPr>
            <p:ph sz="half" idx="1"/>
          </p:nvPr>
        </p:nvPicPr>
        <p:blipFill>
          <a:blip r:embed="rId2" cstate="print"/>
          <a:stretch>
            <a:fillRect/>
          </a:stretch>
        </p:blipFill>
        <p:spPr>
          <a:xfrm>
            <a:off x="0" y="5089179"/>
            <a:ext cx="2633689" cy="1752600"/>
          </a:xfrm>
        </p:spPr>
      </p:pic>
      <p:sp>
        <p:nvSpPr>
          <p:cNvPr id="5" name="Content Placeholder 4"/>
          <p:cNvSpPr>
            <a:spLocks noGrp="1"/>
          </p:cNvSpPr>
          <p:nvPr>
            <p:ph sz="half" idx="2"/>
          </p:nvPr>
        </p:nvSpPr>
        <p:spPr>
          <a:xfrm>
            <a:off x="5670" y="990600"/>
            <a:ext cx="8915400" cy="4572000"/>
          </a:xfrm>
        </p:spPr>
        <p:txBody>
          <a:bodyPr>
            <a:normAutofit fontScale="70000" lnSpcReduction="20000"/>
          </a:bodyPr>
          <a:lstStyle/>
          <a:p>
            <a:r>
              <a:rPr lang="en-US" dirty="0" smtClean="0"/>
              <a:t>"The Mormon corral presents a lively, interesting scene. Three hundred men, women and children grouped within the space occupied by the encircled wagons very naturally making it so. A few of the families have small tents that are put up both inside and outside the corral; the rest sleeping either in their wagons or under them. The whole outfit is divided into messes of convenient size, and, as soon as camp is located, the first thing to do is to start the fires; those whose duty it is to provide fuel foraging around in every direction for 'chips,' sage brush, or any other material available, and soon forty of fifty bright little fires are twinkling inside and outside the corral, with coffee pots, frying pans, and bake ovens filling the air with appetizing incense…as one approaches nearer there is usually the sound of revelry. In every Mormon train there are usually some musicians, for they seem to be very fond of song and dance, and as soon as the camp work is done the younger element gather in groups and 'trip the light fantastic toe' with as much vim as if they had not had a twenty mile march that day" (</a:t>
            </a:r>
            <a:r>
              <a:rPr lang="en-US" i="1" dirty="0" smtClean="0"/>
              <a:t>The Diaries of William Henry Jackson: Frontier Photographer,</a:t>
            </a:r>
            <a:r>
              <a:rPr lang="en-US" dirty="0" smtClean="0"/>
              <a:t> ed. </a:t>
            </a:r>
            <a:r>
              <a:rPr lang="en-US" dirty="0" err="1" smtClean="0"/>
              <a:t>LeRoy</a:t>
            </a:r>
            <a:r>
              <a:rPr lang="en-US" dirty="0" smtClean="0"/>
              <a:t> R. </a:t>
            </a:r>
            <a:r>
              <a:rPr lang="en-US" dirty="0" err="1" smtClean="0"/>
              <a:t>Hafen</a:t>
            </a:r>
            <a:r>
              <a:rPr lang="en-US" dirty="0" smtClean="0"/>
              <a:t> and Ann W. </a:t>
            </a:r>
            <a:r>
              <a:rPr lang="en-US" dirty="0" err="1" smtClean="0"/>
              <a:t>Hafen</a:t>
            </a:r>
            <a:r>
              <a:rPr lang="en-US" dirty="0" smtClean="0"/>
              <a:t> [1959], 64–65).</a:t>
            </a:r>
            <a:endParaRPr lang="en-US" dirty="0"/>
          </a:p>
        </p:txBody>
      </p:sp>
      <p:pic>
        <p:nvPicPr>
          <p:cNvPr id="3" name="Picture 2"/>
          <p:cNvPicPr>
            <a:picLocks noChangeAspect="1"/>
          </p:cNvPicPr>
          <p:nvPr/>
        </p:nvPicPr>
        <p:blipFill>
          <a:blip r:embed="rId3" cstate="print"/>
          <a:stretch>
            <a:fillRect/>
          </a:stretch>
        </p:blipFill>
        <p:spPr>
          <a:xfrm>
            <a:off x="2590800" y="5084618"/>
            <a:ext cx="2514600" cy="1773382"/>
          </a:xfrm>
          <a:prstGeom prst="rect">
            <a:avLst/>
          </a:prstGeom>
        </p:spPr>
      </p:pic>
      <p:pic>
        <p:nvPicPr>
          <p:cNvPr id="4" name="Picture 3"/>
          <p:cNvPicPr>
            <a:picLocks noChangeAspect="1"/>
          </p:cNvPicPr>
          <p:nvPr/>
        </p:nvPicPr>
        <p:blipFill>
          <a:blip r:embed="rId4" cstate="print"/>
          <a:stretch>
            <a:fillRect/>
          </a:stretch>
        </p:blipFill>
        <p:spPr>
          <a:xfrm>
            <a:off x="5105400" y="5090851"/>
            <a:ext cx="2209800" cy="1787860"/>
          </a:xfrm>
          <a:prstGeom prst="rect">
            <a:avLst/>
          </a:prstGeom>
        </p:spPr>
      </p:pic>
      <p:pic>
        <p:nvPicPr>
          <p:cNvPr id="7" name="Picture 6"/>
          <p:cNvPicPr>
            <a:picLocks noChangeAspect="1"/>
          </p:cNvPicPr>
          <p:nvPr/>
        </p:nvPicPr>
        <p:blipFill>
          <a:blip r:embed="rId5" cstate="print"/>
          <a:stretch>
            <a:fillRect/>
          </a:stretch>
        </p:blipFill>
        <p:spPr>
          <a:xfrm>
            <a:off x="6934200" y="5118374"/>
            <a:ext cx="2209800" cy="174879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Fate (take a card/roll dice)</a:t>
            </a:r>
            <a:endParaRPr lang="en-US" dirty="0"/>
          </a:p>
        </p:txBody>
      </p:sp>
      <p:sp>
        <p:nvSpPr>
          <p:cNvPr id="3" name="Content Placeholder 2"/>
          <p:cNvSpPr>
            <a:spLocks noGrp="1"/>
          </p:cNvSpPr>
          <p:nvPr>
            <p:ph idx="1"/>
          </p:nvPr>
        </p:nvSpPr>
        <p:spPr>
          <a:xfrm>
            <a:off x="457200" y="1219200"/>
            <a:ext cx="8229600" cy="3886200"/>
          </a:xfrm>
        </p:spPr>
        <p:txBody>
          <a:bodyPr>
            <a:normAutofit fontScale="92500" lnSpcReduction="10000"/>
          </a:bodyPr>
          <a:lstStyle/>
          <a:p>
            <a:pPr marL="514350" indent="-514350">
              <a:buFont typeface="+mj-lt"/>
              <a:buAutoNum type="arabicPeriod"/>
            </a:pPr>
            <a:r>
              <a:rPr lang="en-US" dirty="0" smtClean="0"/>
              <a:t>Sickness or blisters</a:t>
            </a:r>
          </a:p>
          <a:p>
            <a:pPr marL="514350" indent="-514350">
              <a:buFont typeface="+mj-lt"/>
              <a:buAutoNum type="arabicPeriod"/>
            </a:pPr>
            <a:r>
              <a:rPr lang="en-US" dirty="0" smtClean="0"/>
              <a:t>25% of  your vegetables and bacon spoil</a:t>
            </a:r>
          </a:p>
          <a:p>
            <a:pPr marL="514350" indent="-514350">
              <a:buFont typeface="+mj-lt"/>
              <a:buAutoNum type="arabicPeriod"/>
            </a:pPr>
            <a:r>
              <a:rPr lang="en-US" dirty="0" smtClean="0"/>
              <a:t>Safe journey</a:t>
            </a:r>
          </a:p>
          <a:p>
            <a:pPr marL="514350" indent="-514350">
              <a:buFont typeface="+mj-lt"/>
              <a:buAutoNum type="arabicPeriod"/>
            </a:pPr>
            <a:r>
              <a:rPr lang="en-US" dirty="0" smtClean="0"/>
              <a:t>Angry Mob</a:t>
            </a:r>
          </a:p>
          <a:p>
            <a:pPr marL="514350" indent="-514350">
              <a:buFont typeface="+mj-lt"/>
              <a:buAutoNum type="arabicPeriod"/>
            </a:pPr>
            <a:r>
              <a:rPr lang="en-US" dirty="0" smtClean="0"/>
              <a:t>Fresh Buffalo Meat add 100 </a:t>
            </a:r>
            <a:r>
              <a:rPr lang="en-US" dirty="0" err="1" smtClean="0"/>
              <a:t>lbs</a:t>
            </a:r>
            <a:r>
              <a:rPr lang="en-US" dirty="0" smtClean="0"/>
              <a:t> meat to your supplies.</a:t>
            </a:r>
          </a:p>
          <a:p>
            <a:pPr marL="514350" indent="-514350">
              <a:buFont typeface="+mj-lt"/>
              <a:buAutoNum type="arabicPeriod"/>
            </a:pPr>
            <a:r>
              <a:rPr lang="en-US" dirty="0" smtClean="0"/>
              <a:t>Hit bad winter snows, slows your journey by 2 days, subtract 50 </a:t>
            </a:r>
            <a:r>
              <a:rPr lang="en-US" dirty="0" err="1" smtClean="0"/>
              <a:t>lbs</a:t>
            </a:r>
            <a:r>
              <a:rPr lang="en-US" dirty="0" smtClean="0"/>
              <a:t> of food from your supplies.</a:t>
            </a:r>
          </a:p>
          <a:p>
            <a:pPr marL="514350" indent="-514350">
              <a:buFont typeface="+mj-lt"/>
              <a:buAutoNum type="arabicPeriod"/>
            </a:pPr>
            <a:endParaRPr lang="en-US" dirty="0"/>
          </a:p>
        </p:txBody>
      </p:sp>
    </p:spTree>
    <p:extLst>
      <p:ext uri="{BB962C8B-B14F-4D97-AF65-F5344CB8AC3E}">
        <p14:creationId xmlns:p14="http://schemas.microsoft.com/office/powerpoint/2010/main" xmlns="" val="33970007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74638"/>
            <a:ext cx="6248400" cy="1143000"/>
          </a:xfrm>
        </p:spPr>
        <p:txBody>
          <a:bodyPr/>
          <a:lstStyle/>
          <a:p>
            <a:r>
              <a:rPr lang="en-US" dirty="0" smtClean="0"/>
              <a:t>The Situation</a:t>
            </a:r>
            <a:endParaRPr lang="en-US" dirty="0"/>
          </a:p>
        </p:txBody>
      </p:sp>
      <p:sp>
        <p:nvSpPr>
          <p:cNvPr id="3" name="Content Placeholder 2"/>
          <p:cNvSpPr>
            <a:spLocks noGrp="1"/>
          </p:cNvSpPr>
          <p:nvPr>
            <p:ph idx="1"/>
          </p:nvPr>
        </p:nvSpPr>
        <p:spPr>
          <a:xfrm>
            <a:off x="2438400" y="1600200"/>
            <a:ext cx="6248400" cy="4525963"/>
          </a:xfrm>
        </p:spPr>
        <p:txBody>
          <a:bodyPr>
            <a:normAutofit fontScale="85000" lnSpcReduction="10000"/>
          </a:bodyPr>
          <a:lstStyle/>
          <a:p>
            <a:r>
              <a:rPr lang="en-US" dirty="0" smtClean="0"/>
              <a:t>In New York, Joseph Smith organized the Church of Jesus Christ of Latter-Day Saints (LDS Church) in the early 1830’s.</a:t>
            </a:r>
          </a:p>
          <a:p>
            <a:r>
              <a:rPr lang="en-US" dirty="0" smtClean="0"/>
              <a:t>Many people did not believe Joseph Smith and made fun of him but many others listened to his message and started a new life with the Mormons.</a:t>
            </a:r>
          </a:p>
          <a:p>
            <a:r>
              <a:rPr lang="en-US" dirty="0" smtClean="0"/>
              <a:t>Thousands of converts—men, women, and children—came to join the gathering.</a:t>
            </a:r>
            <a:endParaRPr lang="en-US" dirty="0"/>
          </a:p>
        </p:txBody>
      </p:sp>
      <p:pic>
        <p:nvPicPr>
          <p:cNvPr id="4" name="Picture 3"/>
          <p:cNvPicPr>
            <a:picLocks noChangeAspect="1"/>
          </p:cNvPicPr>
          <p:nvPr/>
        </p:nvPicPr>
        <p:blipFill>
          <a:blip r:embed="rId2" cstate="print"/>
          <a:stretch>
            <a:fillRect/>
          </a:stretch>
        </p:blipFill>
        <p:spPr>
          <a:xfrm>
            <a:off x="-27576" y="-16221"/>
            <a:ext cx="2465976" cy="2302221"/>
          </a:xfrm>
          <a:prstGeom prst="rect">
            <a:avLst/>
          </a:prstGeom>
        </p:spPr>
      </p:pic>
      <p:pic>
        <p:nvPicPr>
          <p:cNvPr id="5" name="Picture 4"/>
          <p:cNvPicPr>
            <a:picLocks noChangeAspect="1"/>
          </p:cNvPicPr>
          <p:nvPr/>
        </p:nvPicPr>
        <p:blipFill>
          <a:blip r:embed="rId3" cstate="print"/>
          <a:stretch>
            <a:fillRect/>
          </a:stretch>
        </p:blipFill>
        <p:spPr>
          <a:xfrm>
            <a:off x="0" y="5486400"/>
            <a:ext cx="2449286" cy="1371600"/>
          </a:xfrm>
          <a:prstGeom prst="rect">
            <a:avLst/>
          </a:prstGeom>
        </p:spPr>
      </p:pic>
      <p:pic>
        <p:nvPicPr>
          <p:cNvPr id="6" name="Picture 5"/>
          <p:cNvPicPr>
            <a:picLocks noChangeAspect="1"/>
          </p:cNvPicPr>
          <p:nvPr/>
        </p:nvPicPr>
        <p:blipFill>
          <a:blip r:embed="rId4" cstate="print"/>
          <a:stretch>
            <a:fillRect/>
          </a:stretch>
        </p:blipFill>
        <p:spPr>
          <a:xfrm>
            <a:off x="0" y="2209800"/>
            <a:ext cx="2436920" cy="1752600"/>
          </a:xfrm>
          <a:prstGeom prst="rect">
            <a:avLst/>
          </a:prstGeom>
        </p:spPr>
      </p:pic>
      <p:pic>
        <p:nvPicPr>
          <p:cNvPr id="7" name="Picture 6"/>
          <p:cNvPicPr>
            <a:picLocks noChangeAspect="1"/>
          </p:cNvPicPr>
          <p:nvPr/>
        </p:nvPicPr>
        <p:blipFill>
          <a:blip r:embed="rId5" cstate="print"/>
          <a:stretch>
            <a:fillRect/>
          </a:stretch>
        </p:blipFill>
        <p:spPr>
          <a:xfrm>
            <a:off x="0" y="3962400"/>
            <a:ext cx="2438400" cy="152400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stretch>
            <a:fillRect/>
          </a:stretch>
        </p:blipFill>
        <p:spPr>
          <a:xfrm>
            <a:off x="0" y="0"/>
            <a:ext cx="9144000" cy="4057190"/>
          </a:xfrm>
          <a:prstGeom prst="rect">
            <a:avLst/>
          </a:prstGeom>
        </p:spPr>
      </p:pic>
      <p:pic>
        <p:nvPicPr>
          <p:cNvPr id="7" name="Picture 6"/>
          <p:cNvPicPr>
            <a:picLocks noChangeAspect="1"/>
          </p:cNvPicPr>
          <p:nvPr/>
        </p:nvPicPr>
        <p:blipFill>
          <a:blip r:embed="rId3" cstate="print"/>
          <a:stretch>
            <a:fillRect/>
          </a:stretch>
        </p:blipFill>
        <p:spPr>
          <a:xfrm>
            <a:off x="0" y="4800600"/>
            <a:ext cx="3733800" cy="2082051"/>
          </a:xfrm>
          <a:prstGeom prst="rect">
            <a:avLst/>
          </a:prstGeom>
        </p:spPr>
      </p:pic>
      <p:pic>
        <p:nvPicPr>
          <p:cNvPr id="8" name="Picture 7"/>
          <p:cNvPicPr>
            <a:picLocks noChangeAspect="1"/>
          </p:cNvPicPr>
          <p:nvPr/>
        </p:nvPicPr>
        <p:blipFill>
          <a:blip r:embed="rId4" cstate="print"/>
          <a:stretch>
            <a:fillRect/>
          </a:stretch>
        </p:blipFill>
        <p:spPr>
          <a:xfrm>
            <a:off x="6248399" y="4805825"/>
            <a:ext cx="2892421" cy="2057399"/>
          </a:xfrm>
          <a:prstGeom prst="rect">
            <a:avLst/>
          </a:prstGeom>
        </p:spPr>
      </p:pic>
      <p:pic>
        <p:nvPicPr>
          <p:cNvPr id="9" name="Picture 8"/>
          <p:cNvPicPr>
            <a:picLocks noChangeAspect="1"/>
          </p:cNvPicPr>
          <p:nvPr/>
        </p:nvPicPr>
        <p:blipFill>
          <a:blip r:embed="rId5" cstate="print"/>
          <a:stretch>
            <a:fillRect/>
          </a:stretch>
        </p:blipFill>
        <p:spPr>
          <a:xfrm>
            <a:off x="3733800" y="4818314"/>
            <a:ext cx="2667000" cy="2039686"/>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Choice #4: Fort Bridger, Wyoming</a:t>
            </a:r>
            <a:endParaRPr lang="en-US" dirty="0"/>
          </a:p>
        </p:txBody>
      </p:sp>
      <p:sp>
        <p:nvSpPr>
          <p:cNvPr id="4" name="Content Placeholder 3"/>
          <p:cNvSpPr>
            <a:spLocks noGrp="1"/>
          </p:cNvSpPr>
          <p:nvPr>
            <p:ph sz="half" idx="1"/>
          </p:nvPr>
        </p:nvSpPr>
        <p:spPr/>
        <p:txBody>
          <a:bodyPr/>
          <a:lstStyle/>
          <a:p>
            <a:r>
              <a:rPr lang="en-US" dirty="0" smtClean="0"/>
              <a:t>You can choose to rest and restock at the famous mountain man’s fort. </a:t>
            </a:r>
            <a:endParaRPr lang="en-US" dirty="0"/>
          </a:p>
        </p:txBody>
      </p:sp>
      <p:sp>
        <p:nvSpPr>
          <p:cNvPr id="5" name="Content Placeholder 4"/>
          <p:cNvSpPr>
            <a:spLocks noGrp="1"/>
          </p:cNvSpPr>
          <p:nvPr>
            <p:ph sz="half" idx="2"/>
          </p:nvPr>
        </p:nvSpPr>
        <p:spPr/>
        <p:txBody>
          <a:bodyPr/>
          <a:lstStyle/>
          <a:p>
            <a:r>
              <a:rPr lang="en-US" dirty="0" smtClean="0"/>
              <a:t>You can decide to push forward to Salt Lake City. It’s only a 100 more miles to the west.</a:t>
            </a:r>
            <a:endParaRPr lang="en-US" dirty="0"/>
          </a:p>
        </p:txBody>
      </p:sp>
      <p:sp>
        <p:nvSpPr>
          <p:cNvPr id="6" name="Action Button: Custom 5">
            <a:hlinkClick r:id="rId2" action="ppaction://hlinksldjump" highlightClick="1"/>
          </p:cNvPr>
          <p:cNvSpPr/>
          <p:nvPr/>
        </p:nvSpPr>
        <p:spPr>
          <a:xfrm>
            <a:off x="1600200" y="4191000"/>
            <a:ext cx="2209800" cy="17526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Rest and Restock</a:t>
            </a:r>
            <a:endParaRPr lang="en-US" dirty="0"/>
          </a:p>
        </p:txBody>
      </p:sp>
      <p:sp>
        <p:nvSpPr>
          <p:cNvPr id="7" name="Action Button: Custom 6">
            <a:hlinkClick r:id="rId3" action="ppaction://hlinksldjump" highlightClick="1"/>
          </p:cNvPr>
          <p:cNvSpPr/>
          <p:nvPr/>
        </p:nvSpPr>
        <p:spPr>
          <a:xfrm>
            <a:off x="5638800" y="4191000"/>
            <a:ext cx="2209800" cy="17526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Keep on </a:t>
            </a:r>
            <a:r>
              <a:rPr lang="en-US" dirty="0" err="1" smtClean="0"/>
              <a:t>Truckin</a:t>
            </a:r>
            <a:r>
              <a:rPr lang="en-US" dirty="0" smtClean="0"/>
              <a:t>!</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Choice #4: Wrong! </a:t>
            </a:r>
            <a:r>
              <a:rPr lang="en-US" dirty="0" smtClean="0">
                <a:sym typeface="Wingdings" pitchFamily="2" charset="2"/>
              </a:rPr>
              <a:t></a:t>
            </a:r>
            <a:endParaRPr lang="en-US" dirty="0"/>
          </a:p>
        </p:txBody>
      </p:sp>
      <p:pic>
        <p:nvPicPr>
          <p:cNvPr id="5" name="Content Placeholder 4" descr="cow skull.jpeg"/>
          <p:cNvPicPr>
            <a:picLocks noGrp="1" noChangeAspect="1"/>
          </p:cNvPicPr>
          <p:nvPr>
            <p:ph sz="half" idx="1"/>
          </p:nvPr>
        </p:nvPicPr>
        <p:blipFill>
          <a:blip r:embed="rId2" cstate="print"/>
          <a:stretch>
            <a:fillRect/>
          </a:stretch>
        </p:blipFill>
        <p:spPr>
          <a:xfrm>
            <a:off x="762000" y="2133600"/>
            <a:ext cx="2783604" cy="2096294"/>
          </a:xfrm>
        </p:spPr>
      </p:pic>
      <p:sp>
        <p:nvSpPr>
          <p:cNvPr id="4" name="Content Placeholder 3"/>
          <p:cNvSpPr>
            <a:spLocks noGrp="1"/>
          </p:cNvSpPr>
          <p:nvPr>
            <p:ph sz="half" idx="2"/>
          </p:nvPr>
        </p:nvSpPr>
        <p:spPr/>
        <p:txBody>
          <a:bodyPr/>
          <a:lstStyle/>
          <a:p>
            <a:r>
              <a:rPr lang="en-US" dirty="0" smtClean="0"/>
              <a:t>By pushing on ahead, you and your team are too exhausted to make the last attempt over the Wasatch Mountains and through Emigration Canyon. You die, exhausted, barely within reach of you destination.</a:t>
            </a:r>
            <a:endParaRPr lang="en-US" dirty="0"/>
          </a:p>
        </p:txBody>
      </p:sp>
      <p:sp>
        <p:nvSpPr>
          <p:cNvPr id="6" name="Action Button: Custom 5">
            <a:hlinkClick r:id="rId3" action="ppaction://hlinksldjump" highlightClick="1"/>
          </p:cNvPr>
          <p:cNvSpPr/>
          <p:nvPr/>
        </p:nvSpPr>
        <p:spPr>
          <a:xfrm>
            <a:off x="1371600" y="4724400"/>
            <a:ext cx="2362200" cy="12954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Return</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Choice #4: Correct! </a:t>
            </a:r>
            <a:r>
              <a:rPr lang="en-US" dirty="0" smtClean="0">
                <a:sym typeface="Wingdings" pitchFamily="2" charset="2"/>
              </a:rPr>
              <a:t></a:t>
            </a:r>
            <a:endParaRPr lang="en-US" dirty="0"/>
          </a:p>
        </p:txBody>
      </p:sp>
      <p:pic>
        <p:nvPicPr>
          <p:cNvPr id="5" name="Content Placeholder 4" descr="fort bridger.jpg"/>
          <p:cNvPicPr>
            <a:picLocks noGrp="1" noChangeAspect="1"/>
          </p:cNvPicPr>
          <p:nvPr>
            <p:ph sz="half" idx="1"/>
          </p:nvPr>
        </p:nvPicPr>
        <p:blipFill>
          <a:blip r:embed="rId2" cstate="print"/>
          <a:stretch>
            <a:fillRect/>
          </a:stretch>
        </p:blipFill>
        <p:spPr>
          <a:xfrm>
            <a:off x="304800" y="1981200"/>
            <a:ext cx="4252817" cy="2593181"/>
          </a:xfrm>
        </p:spPr>
      </p:pic>
      <p:sp>
        <p:nvSpPr>
          <p:cNvPr id="4" name="Content Placeholder 3"/>
          <p:cNvSpPr>
            <a:spLocks noGrp="1"/>
          </p:cNvSpPr>
          <p:nvPr>
            <p:ph sz="half" idx="2"/>
          </p:nvPr>
        </p:nvSpPr>
        <p:spPr/>
        <p:txBody>
          <a:bodyPr>
            <a:normAutofit fontScale="92500" lnSpcReduction="20000"/>
          </a:bodyPr>
          <a:lstStyle/>
          <a:p>
            <a:r>
              <a:rPr lang="en-US" dirty="0" smtClean="0"/>
              <a:t>"Next day </a:t>
            </a:r>
            <a:r>
              <a:rPr lang="en-US" dirty="0" err="1" smtClean="0"/>
              <a:t>campt</a:t>
            </a:r>
            <a:r>
              <a:rPr lang="en-US" dirty="0" smtClean="0"/>
              <a:t> on Hams Fork, then to Blacks Fork [and] from the[re] to Fort Bridger. Old Jim Bridger and his trappers gave us a hearty welcome to our company. He is the oldest trapper in the mountains and can tell some wonderful stories" (</a:t>
            </a:r>
            <a:r>
              <a:rPr lang="en-US" i="1" dirty="0" smtClean="0"/>
              <a:t>Frontiersman: </a:t>
            </a:r>
            <a:r>
              <a:rPr lang="en-US" i="1" dirty="0" err="1" smtClean="0"/>
              <a:t>Abner</a:t>
            </a:r>
            <a:r>
              <a:rPr lang="en-US" i="1" dirty="0" smtClean="0"/>
              <a:t> Blackburn's Narrative,</a:t>
            </a:r>
            <a:r>
              <a:rPr lang="en-US" dirty="0" smtClean="0"/>
              <a:t> ed. Will Bagley, [1992], 61).</a:t>
            </a:r>
            <a:endParaRPr lang="en-US" dirty="0"/>
          </a:p>
        </p:txBody>
      </p:sp>
      <p:sp>
        <p:nvSpPr>
          <p:cNvPr id="6" name="TextBox 5"/>
          <p:cNvSpPr txBox="1"/>
          <p:nvPr/>
        </p:nvSpPr>
        <p:spPr>
          <a:xfrm>
            <a:off x="762000" y="4724400"/>
            <a:ext cx="3733800" cy="1754326"/>
          </a:xfrm>
          <a:prstGeom prst="rect">
            <a:avLst/>
          </a:prstGeom>
          <a:noFill/>
        </p:spPr>
        <p:txBody>
          <a:bodyPr wrap="square" rtlCol="0">
            <a:spAutoFit/>
          </a:bodyPr>
          <a:lstStyle/>
          <a:p>
            <a:r>
              <a:rPr lang="en-US" dirty="0" smtClean="0"/>
              <a:t>By choosing to rest, restock and relax, you get the chance to meet the most famous mountain man, Jim Bridger, and get some much needed info about your new home, the Salt Lake Valley.</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Fate (take a card/roll dice)</a:t>
            </a:r>
            <a:endParaRPr lang="en-US" dirty="0"/>
          </a:p>
        </p:txBody>
      </p:sp>
      <p:sp>
        <p:nvSpPr>
          <p:cNvPr id="3" name="Content Placeholder 2"/>
          <p:cNvSpPr>
            <a:spLocks noGrp="1"/>
          </p:cNvSpPr>
          <p:nvPr>
            <p:ph idx="1"/>
          </p:nvPr>
        </p:nvSpPr>
        <p:spPr>
          <a:xfrm>
            <a:off x="457200" y="1219200"/>
            <a:ext cx="8229600" cy="3886200"/>
          </a:xfrm>
        </p:spPr>
        <p:txBody>
          <a:bodyPr>
            <a:normAutofit fontScale="92500" lnSpcReduction="10000"/>
          </a:bodyPr>
          <a:lstStyle/>
          <a:p>
            <a:pPr marL="514350" indent="-514350">
              <a:buFont typeface="+mj-lt"/>
              <a:buAutoNum type="arabicPeriod"/>
            </a:pPr>
            <a:r>
              <a:rPr lang="en-US" dirty="0" smtClean="0"/>
              <a:t>Sickness or blisters</a:t>
            </a:r>
          </a:p>
          <a:p>
            <a:pPr marL="514350" indent="-514350">
              <a:buFont typeface="+mj-lt"/>
              <a:buAutoNum type="arabicPeriod"/>
            </a:pPr>
            <a:r>
              <a:rPr lang="en-US" dirty="0" smtClean="0"/>
              <a:t>25% of  your vegetables and bacon spoil</a:t>
            </a:r>
          </a:p>
          <a:p>
            <a:pPr marL="514350" indent="-514350">
              <a:buFont typeface="+mj-lt"/>
              <a:buAutoNum type="arabicPeriod"/>
            </a:pPr>
            <a:r>
              <a:rPr lang="en-US" dirty="0" smtClean="0"/>
              <a:t>Safe journey</a:t>
            </a:r>
          </a:p>
          <a:p>
            <a:pPr marL="514350" indent="-514350">
              <a:buFont typeface="+mj-lt"/>
              <a:buAutoNum type="arabicPeriod"/>
            </a:pPr>
            <a:r>
              <a:rPr lang="en-US" dirty="0" smtClean="0"/>
              <a:t>Angry Mob</a:t>
            </a:r>
          </a:p>
          <a:p>
            <a:pPr marL="514350" indent="-514350">
              <a:buFont typeface="+mj-lt"/>
              <a:buAutoNum type="arabicPeriod"/>
            </a:pPr>
            <a:r>
              <a:rPr lang="en-US" dirty="0" smtClean="0"/>
              <a:t>Fresh Buffalo Meat add 100 </a:t>
            </a:r>
            <a:r>
              <a:rPr lang="en-US" dirty="0" err="1" smtClean="0"/>
              <a:t>lbs</a:t>
            </a:r>
            <a:r>
              <a:rPr lang="en-US" dirty="0" smtClean="0"/>
              <a:t> meat to your supplies.</a:t>
            </a:r>
          </a:p>
          <a:p>
            <a:pPr marL="514350" indent="-514350">
              <a:buFont typeface="+mj-lt"/>
              <a:buAutoNum type="arabicPeriod"/>
            </a:pPr>
            <a:r>
              <a:rPr lang="en-US" dirty="0" smtClean="0"/>
              <a:t>Hit bad winter snows, slows your journey by 2 days, subtract 50 </a:t>
            </a:r>
            <a:r>
              <a:rPr lang="en-US" dirty="0" err="1" smtClean="0"/>
              <a:t>lbs</a:t>
            </a:r>
            <a:r>
              <a:rPr lang="en-US" dirty="0" smtClean="0"/>
              <a:t> of food from your supplies.</a:t>
            </a:r>
          </a:p>
          <a:p>
            <a:pPr marL="514350" indent="-514350">
              <a:buFont typeface="+mj-lt"/>
              <a:buAutoNum type="arabicPeriod"/>
            </a:pPr>
            <a:endParaRPr lang="en-US" dirty="0"/>
          </a:p>
        </p:txBody>
      </p:sp>
    </p:spTree>
    <p:extLst>
      <p:ext uri="{BB962C8B-B14F-4D97-AF65-F5344CB8AC3E}">
        <p14:creationId xmlns:p14="http://schemas.microsoft.com/office/powerpoint/2010/main" xmlns="" val="33970007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stretch>
            <a:fillRect/>
          </a:stretch>
        </p:blipFill>
        <p:spPr>
          <a:xfrm>
            <a:off x="-32904" y="-1"/>
            <a:ext cx="9176903" cy="4388309"/>
          </a:xfrm>
          <a:prstGeom prst="rect">
            <a:avLst/>
          </a:prstGeom>
        </p:spPr>
      </p:pic>
      <p:pic>
        <p:nvPicPr>
          <p:cNvPr id="7" name="Picture 6"/>
          <p:cNvPicPr>
            <a:picLocks noChangeAspect="1"/>
          </p:cNvPicPr>
          <p:nvPr/>
        </p:nvPicPr>
        <p:blipFill>
          <a:blip r:embed="rId3" cstate="print"/>
          <a:stretch>
            <a:fillRect/>
          </a:stretch>
        </p:blipFill>
        <p:spPr>
          <a:xfrm>
            <a:off x="0" y="4572000"/>
            <a:ext cx="3124200" cy="2286000"/>
          </a:xfrm>
          <a:prstGeom prst="rect">
            <a:avLst/>
          </a:prstGeom>
        </p:spPr>
      </p:pic>
      <p:pic>
        <p:nvPicPr>
          <p:cNvPr id="9" name="Picture 8"/>
          <p:cNvPicPr>
            <a:picLocks noChangeAspect="1"/>
          </p:cNvPicPr>
          <p:nvPr/>
        </p:nvPicPr>
        <p:blipFill>
          <a:blip r:embed="rId4" cstate="print"/>
          <a:stretch>
            <a:fillRect/>
          </a:stretch>
        </p:blipFill>
        <p:spPr>
          <a:xfrm>
            <a:off x="2971800" y="4635500"/>
            <a:ext cx="3657600" cy="2222500"/>
          </a:xfrm>
          <a:prstGeom prst="rect">
            <a:avLst/>
          </a:prstGeom>
        </p:spPr>
      </p:pic>
      <p:pic>
        <p:nvPicPr>
          <p:cNvPr id="10" name="Picture 9"/>
          <p:cNvPicPr>
            <a:picLocks noChangeAspect="1"/>
          </p:cNvPicPr>
          <p:nvPr/>
        </p:nvPicPr>
        <p:blipFill>
          <a:blip r:embed="rId5" cstate="print"/>
          <a:stretch>
            <a:fillRect/>
          </a:stretch>
        </p:blipFill>
        <p:spPr>
          <a:xfrm>
            <a:off x="6553200" y="4648199"/>
            <a:ext cx="2590799" cy="2236055"/>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Salt Lake Valley, Utah</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You’ve made it!</a:t>
            </a:r>
          </a:p>
          <a:p>
            <a:r>
              <a:rPr lang="en-US" dirty="0" smtClean="0"/>
              <a:t>In the words of Pulitzer Prize-winning author and historian Wallace </a:t>
            </a:r>
            <a:r>
              <a:rPr lang="en-US" dirty="0" err="1" smtClean="0"/>
              <a:t>Stegner</a:t>
            </a:r>
            <a:r>
              <a:rPr lang="en-US" dirty="0" smtClean="0"/>
              <a:t>, the Latter-day Saints "were one of the principal forces in the settlement of the West" (</a:t>
            </a:r>
            <a:r>
              <a:rPr lang="en-US" i="1" dirty="0" smtClean="0"/>
              <a:t>The Gathering of Zion: The Story of the Mormon Trail</a:t>
            </a:r>
            <a:r>
              <a:rPr lang="en-US" dirty="0" smtClean="0"/>
              <a:t> [1964], 7).</a:t>
            </a:r>
            <a:endParaRPr lang="en-US" dirty="0"/>
          </a:p>
        </p:txBody>
      </p:sp>
      <p:pic>
        <p:nvPicPr>
          <p:cNvPr id="5" name="Content Placeholder 4" descr="great salt lake valley.jpg"/>
          <p:cNvPicPr>
            <a:picLocks noGrp="1" noChangeAspect="1"/>
          </p:cNvPicPr>
          <p:nvPr>
            <p:ph sz="half" idx="2"/>
          </p:nvPr>
        </p:nvPicPr>
        <p:blipFill>
          <a:blip r:embed="rId3" cstate="print"/>
          <a:stretch>
            <a:fillRect/>
          </a:stretch>
        </p:blipFill>
        <p:spPr>
          <a:xfrm>
            <a:off x="4891183" y="1521619"/>
            <a:ext cx="4252817" cy="2593181"/>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0" y="0"/>
            <a:ext cx="9144000" cy="6324600"/>
          </a:xfrm>
        </p:spPr>
        <p:txBody>
          <a:bodyPr>
            <a:noAutofit/>
          </a:bodyPr>
          <a:lstStyle/>
          <a:p>
            <a:r>
              <a:rPr lang="en-US" sz="2400" dirty="0" smtClean="0"/>
              <a:t>I turned and looked back. There were more people…than I had seen since I left the Missouri River. Where did they come from? How did they get here? I pinched myself to make sure that I was not dreaming. I have seen tables set for probably 100 or more, but here were tables for thousands. But the greatest marvel is how they could, in so short a time, produce in a desert, the variety of food stuffs with which the tables were spread. Men do not gather vegetables from sage brushes or cereals from cactus. The seeds, the tubers, the roots, the fouls, the pigs, the sheep, the cows, everything from which this abundance was produced had to all be transported a thousand miles or more over such roads as we have traveled. Even then, how could they in so short a time with so small a beginning, have produced so much. It seems incredible. I take off my hat to those who planned and executed it" (Diary of John H. Benson, May–Sept. 1849, typescript, Family and Church History Department Archives, The Church of Jesus Christ of Latter-day Saints, 48–51).</a:t>
            </a:r>
            <a:endParaRPr lang="en-US" sz="2400" dirty="0"/>
          </a:p>
        </p:txBody>
      </p:sp>
      <p:pic>
        <p:nvPicPr>
          <p:cNvPr id="4" name="Picture 3" descr="sego lily.jpeg"/>
          <p:cNvPicPr>
            <a:picLocks noChangeAspect="1"/>
          </p:cNvPicPr>
          <p:nvPr/>
        </p:nvPicPr>
        <p:blipFill>
          <a:blip r:embed="rId2" cstate="print"/>
          <a:stretch>
            <a:fillRect/>
          </a:stretch>
        </p:blipFill>
        <p:spPr>
          <a:xfrm>
            <a:off x="8229600" y="5943600"/>
            <a:ext cx="914400" cy="91440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Exit Slip – Answer these three questions on a sheet of lined paper to hand me on your way out</a:t>
            </a:r>
            <a:endParaRPr lang="en-US" dirty="0"/>
          </a:p>
        </p:txBody>
      </p:sp>
      <p:sp>
        <p:nvSpPr>
          <p:cNvPr id="3" name="Content Placeholder 2"/>
          <p:cNvSpPr>
            <a:spLocks noGrp="1"/>
          </p:cNvSpPr>
          <p:nvPr>
            <p:ph sz="half" idx="1"/>
          </p:nvPr>
        </p:nvSpPr>
        <p:spPr>
          <a:xfrm>
            <a:off x="457200" y="1905000"/>
            <a:ext cx="4038600" cy="4221163"/>
          </a:xfrm>
        </p:spPr>
        <p:txBody>
          <a:bodyPr>
            <a:normAutofit/>
          </a:bodyPr>
          <a:lstStyle/>
          <a:p>
            <a:r>
              <a:rPr lang="en-US" dirty="0" smtClean="0"/>
              <a:t>What are 2 reasons Mormons did not get along well with their neighbors?</a:t>
            </a:r>
          </a:p>
          <a:p>
            <a:endParaRPr lang="en-US" dirty="0"/>
          </a:p>
          <a:p>
            <a:r>
              <a:rPr lang="en-US" dirty="0" smtClean="0"/>
              <a:t>What were some challenges faced by pioneers travelling west?</a:t>
            </a:r>
            <a:endParaRPr lang="en-US" dirty="0"/>
          </a:p>
        </p:txBody>
      </p:sp>
      <p:sp>
        <p:nvSpPr>
          <p:cNvPr id="4" name="Content Placeholder 3"/>
          <p:cNvSpPr>
            <a:spLocks noGrp="1"/>
          </p:cNvSpPr>
          <p:nvPr>
            <p:ph sz="half" idx="2"/>
          </p:nvPr>
        </p:nvSpPr>
        <p:spPr>
          <a:xfrm>
            <a:off x="4648200" y="1905000"/>
            <a:ext cx="4038600" cy="4221163"/>
          </a:xfrm>
        </p:spPr>
        <p:txBody>
          <a:bodyPr>
            <a:normAutofit/>
          </a:bodyPr>
          <a:lstStyle/>
          <a:p>
            <a:r>
              <a:rPr lang="en-US" dirty="0" smtClean="0"/>
              <a:t>What are 2 major points along the trail travelled by Mormon pioneers?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5200" y="914400"/>
            <a:ext cx="609600" cy="579438"/>
          </a:xfrm>
        </p:spPr>
        <p:txBody>
          <a:bodyPr>
            <a:normAutofit fontScale="90000"/>
          </a:bodyPr>
          <a:lstStyle/>
          <a:p>
            <a:endParaRPr lang="en-US" dirty="0"/>
          </a:p>
        </p:txBody>
      </p:sp>
      <p:sp>
        <p:nvSpPr>
          <p:cNvPr id="5" name="TextBox 4"/>
          <p:cNvSpPr txBox="1"/>
          <p:nvPr/>
        </p:nvSpPr>
        <p:spPr>
          <a:xfrm>
            <a:off x="6248400" y="0"/>
            <a:ext cx="2895600" cy="3323987"/>
          </a:xfrm>
          <a:prstGeom prst="rect">
            <a:avLst/>
          </a:prstGeom>
          <a:noFill/>
        </p:spPr>
        <p:txBody>
          <a:bodyPr wrap="square" rtlCol="0">
            <a:spAutoFit/>
          </a:bodyPr>
          <a:lstStyle/>
          <a:p>
            <a:r>
              <a:rPr lang="en-US" sz="3000" dirty="0" smtClean="0"/>
              <a:t>The Church moved from Fayette, New York to Kirtland, Ohio and Independence, Missouri in 1831</a:t>
            </a:r>
            <a:endParaRPr lang="en-US" sz="3000" dirty="0"/>
          </a:p>
        </p:txBody>
      </p:sp>
      <p:pic>
        <p:nvPicPr>
          <p:cNvPr id="3" name="Picture 2"/>
          <p:cNvPicPr>
            <a:picLocks noChangeAspect="1"/>
          </p:cNvPicPr>
          <p:nvPr/>
        </p:nvPicPr>
        <p:blipFill>
          <a:blip r:embed="rId2" cstate="print"/>
          <a:stretch>
            <a:fillRect/>
          </a:stretch>
        </p:blipFill>
        <p:spPr>
          <a:xfrm>
            <a:off x="0" y="6553"/>
            <a:ext cx="6172200" cy="3422448"/>
          </a:xfrm>
          <a:prstGeom prst="rect">
            <a:avLst/>
          </a:prstGeom>
        </p:spPr>
      </p:pic>
      <p:pic>
        <p:nvPicPr>
          <p:cNvPr id="13" name="Content Placeholder 12"/>
          <p:cNvPicPr>
            <a:picLocks noGrp="1" noChangeAspect="1"/>
          </p:cNvPicPr>
          <p:nvPr>
            <p:ph idx="1"/>
          </p:nvPr>
        </p:nvPicPr>
        <p:blipFill>
          <a:blip r:embed="rId3" cstate="print"/>
          <a:srcRect l="41411" r="41411"/>
          <a:stretch>
            <a:fillRect/>
          </a:stretch>
        </p:blipFill>
        <p:spPr>
          <a:xfrm flipH="1">
            <a:off x="10591800" y="3505200"/>
            <a:ext cx="808038" cy="1866835"/>
          </a:xfrm>
        </p:spPr>
      </p:pic>
      <p:pic>
        <p:nvPicPr>
          <p:cNvPr id="15" name="Picture 14"/>
          <p:cNvPicPr>
            <a:picLocks noChangeAspect="1"/>
          </p:cNvPicPr>
          <p:nvPr/>
        </p:nvPicPr>
        <p:blipFill>
          <a:blip r:embed="rId3" cstate="print"/>
          <a:stretch>
            <a:fillRect/>
          </a:stretch>
        </p:blipFill>
        <p:spPr>
          <a:xfrm>
            <a:off x="1" y="3581400"/>
            <a:ext cx="6172200" cy="2667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601" y="6400800"/>
            <a:ext cx="4747422" cy="457200"/>
          </a:xfrm>
        </p:spPr>
        <p:txBody>
          <a:bodyPr>
            <a:normAutofit fontScale="90000"/>
          </a:bodyPr>
          <a:lstStyle/>
          <a:p>
            <a:endParaRPr lang="en-US" dirty="0"/>
          </a:p>
        </p:txBody>
      </p:sp>
      <p:sp>
        <p:nvSpPr>
          <p:cNvPr id="3" name="Content Placeholder 2"/>
          <p:cNvSpPr>
            <a:spLocks noGrp="1"/>
          </p:cNvSpPr>
          <p:nvPr>
            <p:ph idx="1"/>
          </p:nvPr>
        </p:nvSpPr>
        <p:spPr>
          <a:xfrm>
            <a:off x="2971800" y="0"/>
            <a:ext cx="6172200" cy="6858000"/>
          </a:xfrm>
        </p:spPr>
        <p:txBody>
          <a:bodyPr>
            <a:normAutofit/>
          </a:bodyPr>
          <a:lstStyle/>
          <a:p>
            <a:r>
              <a:rPr lang="en-US" dirty="0" smtClean="0"/>
              <a:t>The gathering continued in Ohio and Missouri, but some of the same old problems arose. Soon mobs drove the people from Ohio.</a:t>
            </a:r>
          </a:p>
          <a:p>
            <a:r>
              <a:rPr lang="en-US" dirty="0" smtClean="0"/>
              <a:t>Things got so bad…that Missouri’s Governor Boggs gave an extermination order. He said that all the Mormons must move or be killed.</a:t>
            </a:r>
            <a:endParaRPr lang="en-US" dirty="0"/>
          </a:p>
        </p:txBody>
      </p:sp>
      <p:pic>
        <p:nvPicPr>
          <p:cNvPr id="4" name="Picture 3"/>
          <p:cNvPicPr>
            <a:picLocks noChangeAspect="1"/>
          </p:cNvPicPr>
          <p:nvPr/>
        </p:nvPicPr>
        <p:blipFill>
          <a:blip r:embed="rId2" cstate="print"/>
          <a:stretch>
            <a:fillRect/>
          </a:stretch>
        </p:blipFill>
        <p:spPr>
          <a:xfrm>
            <a:off x="0" y="0"/>
            <a:ext cx="3041515" cy="2362200"/>
          </a:xfrm>
          <a:prstGeom prst="rect">
            <a:avLst/>
          </a:prstGeom>
        </p:spPr>
      </p:pic>
      <p:pic>
        <p:nvPicPr>
          <p:cNvPr id="5" name="Picture 4"/>
          <p:cNvPicPr>
            <a:picLocks noChangeAspect="1"/>
          </p:cNvPicPr>
          <p:nvPr/>
        </p:nvPicPr>
        <p:blipFill>
          <a:blip r:embed="rId3" cstate="print"/>
          <a:stretch>
            <a:fillRect/>
          </a:stretch>
        </p:blipFill>
        <p:spPr>
          <a:xfrm>
            <a:off x="0" y="2362200"/>
            <a:ext cx="3046316" cy="2362200"/>
          </a:xfrm>
          <a:prstGeom prst="rect">
            <a:avLst/>
          </a:prstGeom>
        </p:spPr>
      </p:pic>
      <p:pic>
        <p:nvPicPr>
          <p:cNvPr id="6" name="Picture 5"/>
          <p:cNvPicPr>
            <a:picLocks noChangeAspect="1"/>
          </p:cNvPicPr>
          <p:nvPr/>
        </p:nvPicPr>
        <p:blipFill>
          <a:blip r:embed="rId4" cstate="print"/>
          <a:stretch>
            <a:fillRect/>
          </a:stretch>
        </p:blipFill>
        <p:spPr>
          <a:xfrm>
            <a:off x="0" y="4679267"/>
            <a:ext cx="3048000" cy="22098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7467600" cy="1143000"/>
          </a:xfrm>
        </p:spPr>
        <p:txBody>
          <a:bodyPr/>
          <a:lstStyle/>
          <a:p>
            <a:r>
              <a:rPr lang="en-US" dirty="0" smtClean="0"/>
              <a:t>Conflict and Misunderstanding</a:t>
            </a:r>
            <a:endParaRPr lang="en-US" dirty="0"/>
          </a:p>
        </p:txBody>
      </p:sp>
      <p:sp>
        <p:nvSpPr>
          <p:cNvPr id="3" name="Content Placeholder 2"/>
          <p:cNvSpPr>
            <a:spLocks noGrp="1"/>
          </p:cNvSpPr>
          <p:nvPr>
            <p:ph idx="1"/>
          </p:nvPr>
        </p:nvSpPr>
        <p:spPr>
          <a:xfrm>
            <a:off x="1524000" y="990600"/>
            <a:ext cx="7620000" cy="5867400"/>
          </a:xfrm>
        </p:spPr>
        <p:txBody>
          <a:bodyPr>
            <a:noAutofit/>
          </a:bodyPr>
          <a:lstStyle/>
          <a:p>
            <a:r>
              <a:rPr lang="en-US" sz="2800" dirty="0" smtClean="0"/>
              <a:t>Name 6 Reasons there was conflict between Mormon communities and their neighbors.</a:t>
            </a:r>
          </a:p>
          <a:p>
            <a:pPr lvl="1"/>
            <a:r>
              <a:rPr lang="en-US" dirty="0" smtClean="0"/>
              <a:t>Religion: The Mormon’s told others that their church was God’s only true church…This upset people of other religions, who said Joseph Smith made up the things he was saying</a:t>
            </a:r>
          </a:p>
          <a:p>
            <a:pPr lvl="1"/>
            <a:r>
              <a:rPr lang="en-US" dirty="0" smtClean="0"/>
              <a:t>Social: A man might be married to more than one wife. That way of living seemed very wrong to other people</a:t>
            </a:r>
          </a:p>
          <a:p>
            <a:pPr lvl="1"/>
            <a:r>
              <a:rPr lang="en-US" dirty="0" smtClean="0"/>
              <a:t>Politics: The Mormons often outnumbered their neighbors.</a:t>
            </a:r>
          </a:p>
        </p:txBody>
      </p:sp>
      <p:pic>
        <p:nvPicPr>
          <p:cNvPr id="4" name="Picture 3"/>
          <p:cNvPicPr>
            <a:picLocks noChangeAspect="1"/>
          </p:cNvPicPr>
          <p:nvPr/>
        </p:nvPicPr>
        <p:blipFill>
          <a:blip r:embed="rId2" cstate="print"/>
          <a:stretch>
            <a:fillRect/>
          </a:stretch>
        </p:blipFill>
        <p:spPr>
          <a:xfrm>
            <a:off x="0" y="4949"/>
            <a:ext cx="1600200" cy="2433451"/>
          </a:xfrm>
          <a:prstGeom prst="rect">
            <a:avLst/>
          </a:prstGeom>
        </p:spPr>
      </p:pic>
      <p:pic>
        <p:nvPicPr>
          <p:cNvPr id="5" name="Picture 4"/>
          <p:cNvPicPr>
            <a:picLocks noChangeAspect="1"/>
          </p:cNvPicPr>
          <p:nvPr/>
        </p:nvPicPr>
        <p:blipFill>
          <a:blip r:embed="rId3" cstate="print"/>
          <a:stretch>
            <a:fillRect/>
          </a:stretch>
        </p:blipFill>
        <p:spPr>
          <a:xfrm>
            <a:off x="0" y="2438400"/>
            <a:ext cx="1600200" cy="1447800"/>
          </a:xfrm>
          <a:prstGeom prst="rect">
            <a:avLst/>
          </a:prstGeom>
        </p:spPr>
      </p:pic>
      <p:pic>
        <p:nvPicPr>
          <p:cNvPr id="6" name="Picture 5"/>
          <p:cNvPicPr>
            <a:picLocks noChangeAspect="1"/>
          </p:cNvPicPr>
          <p:nvPr/>
        </p:nvPicPr>
        <p:blipFill>
          <a:blip r:embed="rId4" cstate="print"/>
          <a:stretch>
            <a:fillRect/>
          </a:stretch>
        </p:blipFill>
        <p:spPr>
          <a:xfrm>
            <a:off x="1" y="3886200"/>
            <a:ext cx="1600200" cy="2971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7467600" cy="1143000"/>
          </a:xfrm>
        </p:spPr>
        <p:txBody>
          <a:bodyPr/>
          <a:lstStyle/>
          <a:p>
            <a:r>
              <a:rPr lang="en-US" dirty="0" smtClean="0"/>
              <a:t>Conflict and Misunderstanding</a:t>
            </a:r>
            <a:endParaRPr lang="en-US" dirty="0"/>
          </a:p>
        </p:txBody>
      </p:sp>
      <p:sp>
        <p:nvSpPr>
          <p:cNvPr id="3" name="Content Placeholder 2"/>
          <p:cNvSpPr>
            <a:spLocks noGrp="1"/>
          </p:cNvSpPr>
          <p:nvPr>
            <p:ph idx="1"/>
          </p:nvPr>
        </p:nvSpPr>
        <p:spPr>
          <a:xfrm>
            <a:off x="1524000" y="990600"/>
            <a:ext cx="7620000" cy="5867400"/>
          </a:xfrm>
        </p:spPr>
        <p:txBody>
          <a:bodyPr>
            <a:noAutofit/>
          </a:bodyPr>
          <a:lstStyle/>
          <a:p>
            <a:r>
              <a:rPr lang="en-US" sz="2800" dirty="0" smtClean="0"/>
              <a:t>Name 6 Reasons there was conflict between Mormon communities and their neighbors.</a:t>
            </a:r>
          </a:p>
          <a:p>
            <a:pPr lvl="1"/>
            <a:r>
              <a:rPr lang="en-US" dirty="0" smtClean="0"/>
              <a:t>Politics: In elections, the Mormons usually voted for the same people. </a:t>
            </a:r>
          </a:p>
          <a:p>
            <a:pPr lvl="1"/>
            <a:r>
              <a:rPr lang="en-US" dirty="0" smtClean="0"/>
              <a:t>Politics and Social: Mormon church leaders also ran for local political position.</a:t>
            </a:r>
          </a:p>
          <a:p>
            <a:pPr lvl="1"/>
            <a:r>
              <a:rPr lang="en-US" dirty="0" smtClean="0"/>
              <a:t>Social: Mormons lived a cooperative lifestyle which meant that everyone gave what they had to the Church for the good of the group, and this gave the leaders a lot of power.</a:t>
            </a:r>
            <a:endParaRPr lang="en-US" dirty="0"/>
          </a:p>
        </p:txBody>
      </p:sp>
      <p:pic>
        <p:nvPicPr>
          <p:cNvPr id="4" name="Picture 3"/>
          <p:cNvPicPr>
            <a:picLocks noChangeAspect="1"/>
          </p:cNvPicPr>
          <p:nvPr/>
        </p:nvPicPr>
        <p:blipFill>
          <a:blip r:embed="rId2" cstate="print"/>
          <a:stretch>
            <a:fillRect/>
          </a:stretch>
        </p:blipFill>
        <p:spPr>
          <a:xfrm>
            <a:off x="0" y="4949"/>
            <a:ext cx="1600200" cy="2433451"/>
          </a:xfrm>
          <a:prstGeom prst="rect">
            <a:avLst/>
          </a:prstGeom>
        </p:spPr>
      </p:pic>
      <p:pic>
        <p:nvPicPr>
          <p:cNvPr id="5" name="Picture 4"/>
          <p:cNvPicPr>
            <a:picLocks noChangeAspect="1"/>
          </p:cNvPicPr>
          <p:nvPr/>
        </p:nvPicPr>
        <p:blipFill>
          <a:blip r:embed="rId3" cstate="print"/>
          <a:stretch>
            <a:fillRect/>
          </a:stretch>
        </p:blipFill>
        <p:spPr>
          <a:xfrm>
            <a:off x="0" y="2438400"/>
            <a:ext cx="1600200" cy="1447800"/>
          </a:xfrm>
          <a:prstGeom prst="rect">
            <a:avLst/>
          </a:prstGeom>
        </p:spPr>
      </p:pic>
      <p:pic>
        <p:nvPicPr>
          <p:cNvPr id="6" name="Picture 5"/>
          <p:cNvPicPr>
            <a:picLocks noChangeAspect="1"/>
          </p:cNvPicPr>
          <p:nvPr/>
        </p:nvPicPr>
        <p:blipFill>
          <a:blip r:embed="rId4" cstate="print"/>
          <a:stretch>
            <a:fillRect/>
          </a:stretch>
        </p:blipFill>
        <p:spPr>
          <a:xfrm>
            <a:off x="1" y="3886200"/>
            <a:ext cx="1600200" cy="2971800"/>
          </a:xfrm>
          <a:prstGeom prst="rect">
            <a:avLst/>
          </a:prstGeom>
        </p:spPr>
      </p:pic>
    </p:spTree>
    <p:extLst>
      <p:ext uri="{BB962C8B-B14F-4D97-AF65-F5344CB8AC3E}">
        <p14:creationId xmlns:p14="http://schemas.microsoft.com/office/powerpoint/2010/main" xmlns="" val="411750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pioneer ma.jpg"/>
          <p:cNvPicPr>
            <a:picLocks noGrp="1" noChangeAspect="1"/>
          </p:cNvPicPr>
          <p:nvPr>
            <p:ph idx="1"/>
          </p:nvPr>
        </p:nvPicPr>
        <p:blipFill>
          <a:blip r:embed="rId2" cstate="print"/>
          <a:srcRect l="2481" r="1599" b="45917"/>
          <a:stretch>
            <a:fillRect/>
          </a:stretch>
        </p:blipFill>
        <p:spPr>
          <a:xfrm>
            <a:off x="-22223" y="1447800"/>
            <a:ext cx="9166223" cy="3318815"/>
          </a:xfrm>
        </p:spPr>
      </p:pic>
      <p:sp>
        <p:nvSpPr>
          <p:cNvPr id="5" name="TextBox 4"/>
          <p:cNvSpPr txBox="1"/>
          <p:nvPr/>
        </p:nvSpPr>
        <p:spPr>
          <a:xfrm>
            <a:off x="0" y="5257800"/>
            <a:ext cx="9144000" cy="1569660"/>
          </a:xfrm>
          <a:prstGeom prst="rect">
            <a:avLst/>
          </a:prstGeom>
          <a:noFill/>
        </p:spPr>
        <p:txBody>
          <a:bodyPr wrap="square" rtlCol="0">
            <a:spAutoFit/>
          </a:bodyPr>
          <a:lstStyle/>
          <a:p>
            <a:r>
              <a:rPr lang="en-US" sz="3200" dirty="0" smtClean="0"/>
              <a:t>From Ohio and Missouri, the Saints moved to Illinois where they founded a new city they called </a:t>
            </a:r>
            <a:r>
              <a:rPr lang="en-US" sz="3200" i="1" dirty="0" smtClean="0"/>
              <a:t>Nauvoo, </a:t>
            </a:r>
            <a:r>
              <a:rPr lang="en-US" sz="3200" dirty="0" smtClean="0"/>
              <a:t>which means </a:t>
            </a:r>
            <a:r>
              <a:rPr lang="en-US" sz="3200" i="1" dirty="0" smtClean="0"/>
              <a:t>beautiful.</a:t>
            </a:r>
            <a:endParaRPr lang="en-US" sz="3200" i="1" dirty="0"/>
          </a:p>
        </p:txBody>
      </p:sp>
      <p:cxnSp>
        <p:nvCxnSpPr>
          <p:cNvPr id="6" name="Straight Arrow Connector 5"/>
          <p:cNvCxnSpPr/>
          <p:nvPr/>
        </p:nvCxnSpPr>
        <p:spPr>
          <a:xfrm flipV="1">
            <a:off x="4724400" y="2819400"/>
            <a:ext cx="533400" cy="381000"/>
          </a:xfrm>
          <a:prstGeom prst="straightConnector1">
            <a:avLst/>
          </a:prstGeom>
          <a:ln w="76200">
            <a:tailEnd type="arrow"/>
          </a:ln>
        </p:spPr>
        <p:style>
          <a:lnRef idx="3">
            <a:schemeClr val="accent4"/>
          </a:lnRef>
          <a:fillRef idx="0">
            <a:schemeClr val="accent4"/>
          </a:fillRef>
          <a:effectRef idx="2">
            <a:schemeClr val="accent4"/>
          </a:effectRef>
          <a:fontRef idx="minor">
            <a:schemeClr val="tx1"/>
          </a:fontRef>
        </p:style>
      </p:cxnSp>
      <p:pic>
        <p:nvPicPr>
          <p:cNvPr id="3" name="Picture 2"/>
          <p:cNvPicPr>
            <a:picLocks noChangeAspect="1"/>
          </p:cNvPicPr>
          <p:nvPr/>
        </p:nvPicPr>
        <p:blipFill>
          <a:blip r:embed="rId3" cstate="print"/>
          <a:stretch>
            <a:fillRect/>
          </a:stretch>
        </p:blipFill>
        <p:spPr>
          <a:xfrm>
            <a:off x="0" y="0"/>
            <a:ext cx="9144000" cy="496765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274638"/>
            <a:ext cx="5791200" cy="1143000"/>
          </a:xfrm>
        </p:spPr>
        <p:txBody>
          <a:bodyPr/>
          <a:lstStyle/>
          <a:p>
            <a:r>
              <a:rPr lang="en-US" dirty="0" smtClean="0"/>
              <a:t>Nauvoo, Illinois</a:t>
            </a:r>
            <a:endParaRPr lang="en-US" dirty="0"/>
          </a:p>
        </p:txBody>
      </p:sp>
      <p:pic>
        <p:nvPicPr>
          <p:cNvPr id="4" name="Content Placeholder 3" descr="nauvoo painting.jpg"/>
          <p:cNvPicPr>
            <a:picLocks noGrp="1" noChangeAspect="1"/>
          </p:cNvPicPr>
          <p:nvPr>
            <p:ph sz="half" idx="1"/>
          </p:nvPr>
        </p:nvPicPr>
        <p:blipFill>
          <a:blip r:embed="rId2" cstate="print"/>
          <a:stretch>
            <a:fillRect/>
          </a:stretch>
        </p:blipFill>
        <p:spPr>
          <a:xfrm>
            <a:off x="-1375" y="0"/>
            <a:ext cx="2820775" cy="1752600"/>
          </a:xfrm>
        </p:spPr>
      </p:pic>
      <p:pic>
        <p:nvPicPr>
          <p:cNvPr id="6" name="Content Placeholder 5" descr="nauvoo.jpeg"/>
          <p:cNvPicPr>
            <a:picLocks noGrp="1" noChangeAspect="1"/>
          </p:cNvPicPr>
          <p:nvPr>
            <p:ph sz="half" idx="2"/>
          </p:nvPr>
        </p:nvPicPr>
        <p:blipFill>
          <a:blip r:embed="rId3" cstate="print"/>
          <a:stretch>
            <a:fillRect/>
          </a:stretch>
        </p:blipFill>
        <p:spPr>
          <a:xfrm>
            <a:off x="19331" y="1600201"/>
            <a:ext cx="2800070" cy="1981199"/>
          </a:xfrm>
        </p:spPr>
      </p:pic>
      <p:pic>
        <p:nvPicPr>
          <p:cNvPr id="7" name="Picture 6" descr="nauvoo650.jpg"/>
          <p:cNvPicPr>
            <a:picLocks noChangeAspect="1"/>
          </p:cNvPicPr>
          <p:nvPr/>
        </p:nvPicPr>
        <p:blipFill>
          <a:blip r:embed="rId4" cstate="print"/>
          <a:stretch>
            <a:fillRect/>
          </a:stretch>
        </p:blipFill>
        <p:spPr>
          <a:xfrm>
            <a:off x="-30411" y="3581400"/>
            <a:ext cx="2849811" cy="1956816"/>
          </a:xfrm>
          <a:prstGeom prst="rect">
            <a:avLst/>
          </a:prstGeom>
        </p:spPr>
      </p:pic>
      <p:sp>
        <p:nvSpPr>
          <p:cNvPr id="8" name="TextBox 7"/>
          <p:cNvSpPr txBox="1"/>
          <p:nvPr/>
        </p:nvSpPr>
        <p:spPr>
          <a:xfrm>
            <a:off x="2895600" y="1524000"/>
            <a:ext cx="6019800" cy="4893647"/>
          </a:xfrm>
          <a:prstGeom prst="rect">
            <a:avLst/>
          </a:prstGeom>
          <a:noFill/>
        </p:spPr>
        <p:txBody>
          <a:bodyPr wrap="square" rtlCol="0">
            <a:spAutoFit/>
          </a:bodyPr>
          <a:lstStyle/>
          <a:p>
            <a:r>
              <a:rPr lang="en-US" sz="2400" dirty="0" smtClean="0"/>
              <a:t>"The place was literally a wilderness. The land was mostly covered with trees and bushes, and much of it was so wet that it was with the utmost difficulty that a footman could get through, and totally impossible for teams. Commerce was unhealthy, very few could live there; but believing that it might become a healthy place by the blessing of heaven to the saints, and no more eligible place presenting itself, I considered it wisdom to make an attempt to build up a city" (Joseph Smith quoted in B.H. Roberts, </a:t>
            </a:r>
            <a:r>
              <a:rPr lang="en-US" sz="2400" i="1" dirty="0" smtClean="0"/>
              <a:t>A</a:t>
            </a:r>
            <a:r>
              <a:rPr lang="en-US" sz="2400" dirty="0" smtClean="0"/>
              <a:t> </a:t>
            </a:r>
            <a:r>
              <a:rPr lang="en-US" sz="2400" i="1" dirty="0" smtClean="0"/>
              <a:t>Comprehensive History of the Church, </a:t>
            </a:r>
            <a:r>
              <a:rPr lang="en-US" sz="2400" dirty="0" smtClean="0"/>
              <a:t>2:9).</a:t>
            </a:r>
            <a:endParaRPr lang="en-US" sz="2400" dirty="0"/>
          </a:p>
        </p:txBody>
      </p:sp>
      <p:pic>
        <p:nvPicPr>
          <p:cNvPr id="3" name="Picture 2"/>
          <p:cNvPicPr>
            <a:picLocks noChangeAspect="1"/>
          </p:cNvPicPr>
          <p:nvPr/>
        </p:nvPicPr>
        <p:blipFill>
          <a:blip r:embed="rId5" cstate="print"/>
          <a:stretch>
            <a:fillRect/>
          </a:stretch>
        </p:blipFill>
        <p:spPr>
          <a:xfrm>
            <a:off x="0" y="5486400"/>
            <a:ext cx="2819400" cy="13716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13172</TotalTime>
  <Words>2632</Words>
  <Application>Microsoft Office PowerPoint</Application>
  <PresentationFormat>On-screen Show (4:3)</PresentationFormat>
  <Paragraphs>300</Paragraphs>
  <Slides>38</Slides>
  <Notes>2</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February 22 and 25, 2013 Utah History</vt:lpstr>
      <vt:lpstr>Class Objectives</vt:lpstr>
      <vt:lpstr>The Situation</vt:lpstr>
      <vt:lpstr>Slide 4</vt:lpstr>
      <vt:lpstr>Slide 5</vt:lpstr>
      <vt:lpstr>Conflict and Misunderstanding</vt:lpstr>
      <vt:lpstr>Conflict and Misunderstanding</vt:lpstr>
      <vt:lpstr>Slide 8</vt:lpstr>
      <vt:lpstr>Nauvoo, Illinois</vt:lpstr>
      <vt:lpstr>Slide 10</vt:lpstr>
      <vt:lpstr>Choice #1</vt:lpstr>
      <vt:lpstr>Choice #1: Wrong! </vt:lpstr>
      <vt:lpstr>Choice #1: Correct! </vt:lpstr>
      <vt:lpstr>Supplying your Wagon</vt:lpstr>
      <vt:lpstr>Slide 15</vt:lpstr>
      <vt:lpstr>Reflection</vt:lpstr>
      <vt:lpstr>Slide 17</vt:lpstr>
      <vt:lpstr>Winter Quarters, Nebraska</vt:lpstr>
      <vt:lpstr>Test Fate (take a card/roll dice)</vt:lpstr>
      <vt:lpstr>Choice #2</vt:lpstr>
      <vt:lpstr>Choice #2: Wrong! </vt:lpstr>
      <vt:lpstr>Choice #2: Correct! </vt:lpstr>
      <vt:lpstr>Test Fate (take a card/roll dice)</vt:lpstr>
      <vt:lpstr>Choice #3: Platte River, Nebraska</vt:lpstr>
      <vt:lpstr>Choice #3: Wrong! </vt:lpstr>
      <vt:lpstr>Choice #3: Correct! </vt:lpstr>
      <vt:lpstr>Slide 27</vt:lpstr>
      <vt:lpstr>Chimney Rock, Nebraska</vt:lpstr>
      <vt:lpstr>Test Fate (take a card/roll dice)</vt:lpstr>
      <vt:lpstr>Slide 30</vt:lpstr>
      <vt:lpstr>Choice #4: Fort Bridger, Wyoming</vt:lpstr>
      <vt:lpstr>Choice #4: Wrong! </vt:lpstr>
      <vt:lpstr>Choice #4: Correct! </vt:lpstr>
      <vt:lpstr>Test Fate (take a card/roll dice)</vt:lpstr>
      <vt:lpstr>Slide 35</vt:lpstr>
      <vt:lpstr>Salt Lake Valley, Utah</vt:lpstr>
      <vt:lpstr>Slide 37</vt:lpstr>
      <vt:lpstr>Exit Slip – Answer these three questions on a sheet of lined paper to hand me on your way out</vt:lpstr>
    </vt:vector>
  </TitlesOfParts>
  <Company>OPT390</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Pioneer Simulation</dc:title>
  <dc:creator>OPT390</dc:creator>
  <cp:lastModifiedBy>Holman Family</cp:lastModifiedBy>
  <cp:revision>39</cp:revision>
  <dcterms:created xsi:type="dcterms:W3CDTF">2011-09-26T22:24:53Z</dcterms:created>
  <dcterms:modified xsi:type="dcterms:W3CDTF">2016-02-24T03:16:02Z</dcterms:modified>
</cp:coreProperties>
</file>