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66" r:id="rId5"/>
    <p:sldId id="265" r:id="rId6"/>
    <p:sldId id="261" r:id="rId7"/>
    <p:sldId id="263" r:id="rId8"/>
    <p:sldId id="264" r:id="rId9"/>
    <p:sldId id="262" r:id="rId10"/>
    <p:sldId id="268"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90"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967B1E-0326-F04A-BF88-5E9E59C0A933}" type="datetimeFigureOut">
              <a:rPr lang="en-US" smtClean="0"/>
              <a:t>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D67D3F-1BC5-E94A-8177-AA1037F931B3}" type="slidenum">
              <a:rPr lang="en-US" smtClean="0"/>
              <a:t>‹#›</a:t>
            </a:fld>
            <a:endParaRPr lang="en-US"/>
          </a:p>
        </p:txBody>
      </p:sp>
    </p:spTree>
    <p:extLst>
      <p:ext uri="{BB962C8B-B14F-4D97-AF65-F5344CB8AC3E}">
        <p14:creationId xmlns:p14="http://schemas.microsoft.com/office/powerpoint/2010/main" val="37241610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would the trappers face all these dangers? Just to be adventurous?  I do not think so really the answer is… </a:t>
            </a:r>
            <a:r>
              <a:rPr lang="en-US" baseline="0" dirty="0" err="1" smtClean="0"/>
              <a:t>french</a:t>
            </a:r>
            <a:r>
              <a:rPr lang="en-US" baseline="0" dirty="0" smtClean="0"/>
              <a:t> fashion!  Obviously not fashion the way we know it today but fashion of the 1800s.  Fur hats were all the rage.  The best fur to make a hat?  Beaver.</a:t>
            </a:r>
            <a:endParaRPr lang="en-US" dirty="0"/>
          </a:p>
        </p:txBody>
      </p:sp>
      <p:sp>
        <p:nvSpPr>
          <p:cNvPr id="4" name="Slide Number Placeholder 3"/>
          <p:cNvSpPr>
            <a:spLocks noGrp="1"/>
          </p:cNvSpPr>
          <p:nvPr>
            <p:ph type="sldNum" sz="quarter" idx="10"/>
          </p:nvPr>
        </p:nvSpPr>
        <p:spPr/>
        <p:txBody>
          <a:bodyPr/>
          <a:lstStyle/>
          <a:p>
            <a:fld id="{6BD67D3F-1BC5-E94A-8177-AA1037F931B3}" type="slidenum">
              <a:rPr lang="en-US" smtClean="0"/>
              <a:t>3</a:t>
            </a:fld>
            <a:endParaRPr lang="en-US"/>
          </a:p>
        </p:txBody>
      </p:sp>
    </p:spTree>
    <p:extLst>
      <p:ext uri="{BB962C8B-B14F-4D97-AF65-F5344CB8AC3E}">
        <p14:creationId xmlns:p14="http://schemas.microsoft.com/office/powerpoint/2010/main" val="356394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Beaver fur = money.  Pure and simple,</a:t>
            </a:r>
            <a:r>
              <a:rPr lang="en-US" baseline="0" dirty="0" smtClean="0"/>
              <a:t> trappers will willing to risk everything, </a:t>
            </a:r>
            <a:r>
              <a:rPr lang="en-US" baseline="0" dirty="0" err="1" smtClean="0"/>
              <a:t>indians</a:t>
            </a:r>
            <a:r>
              <a:rPr lang="en-US" baseline="0" dirty="0" smtClean="0"/>
              <a:t>, frostbite, bears and all to earn cash, often they could make more than people from a similar background would make in three years back east.</a:t>
            </a:r>
            <a:endParaRPr lang="en-US" dirty="0"/>
          </a:p>
        </p:txBody>
      </p:sp>
      <p:sp>
        <p:nvSpPr>
          <p:cNvPr id="4" name="Slide Number Placeholder 3"/>
          <p:cNvSpPr>
            <a:spLocks noGrp="1"/>
          </p:cNvSpPr>
          <p:nvPr>
            <p:ph type="sldNum" sz="quarter" idx="10"/>
          </p:nvPr>
        </p:nvSpPr>
        <p:spPr/>
        <p:txBody>
          <a:bodyPr/>
          <a:lstStyle/>
          <a:p>
            <a:fld id="{6BD67D3F-1BC5-E94A-8177-AA1037F931B3}" type="slidenum">
              <a:rPr lang="en-US" smtClean="0"/>
              <a:t>4</a:t>
            </a:fld>
            <a:endParaRPr lang="en-US"/>
          </a:p>
        </p:txBody>
      </p:sp>
    </p:spTree>
    <p:extLst>
      <p:ext uri="{BB962C8B-B14F-4D97-AF65-F5344CB8AC3E}">
        <p14:creationId xmlns:p14="http://schemas.microsoft.com/office/powerpoint/2010/main" val="158505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Dangers that were often faced by the mountain men were possibilities of Indian Attack, Getting</a:t>
            </a:r>
            <a:r>
              <a:rPr lang="en-US" baseline="0" dirty="0" smtClean="0"/>
              <a:t> caught in the wild for winter and mountain snowstorms, the possibility of getting lost and not being able to find your way, and grizzly bears to name a few.  The bear image is a 5 minute video that will play when clicked.</a:t>
            </a:r>
            <a:endParaRPr lang="en-US" dirty="0"/>
          </a:p>
        </p:txBody>
      </p:sp>
      <p:sp>
        <p:nvSpPr>
          <p:cNvPr id="4" name="Slide Number Placeholder 3"/>
          <p:cNvSpPr>
            <a:spLocks noGrp="1"/>
          </p:cNvSpPr>
          <p:nvPr>
            <p:ph type="sldNum" sz="quarter" idx="10"/>
          </p:nvPr>
        </p:nvSpPr>
        <p:spPr/>
        <p:txBody>
          <a:bodyPr/>
          <a:lstStyle/>
          <a:p>
            <a:fld id="{6BD67D3F-1BC5-E94A-8177-AA1037F931B3}" type="slidenum">
              <a:rPr lang="en-US" smtClean="0"/>
              <a:t>5</a:t>
            </a:fld>
            <a:endParaRPr lang="en-US"/>
          </a:p>
        </p:txBody>
      </p:sp>
    </p:spTree>
    <p:extLst>
      <p:ext uri="{BB962C8B-B14F-4D97-AF65-F5344CB8AC3E}">
        <p14:creationId xmlns:p14="http://schemas.microsoft.com/office/powerpoint/2010/main" val="381420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used to compare current dangerous jobs in Utah to the dangers of trapping.  The jobs and statistics came from a </a:t>
            </a:r>
            <a:r>
              <a:rPr lang="en-US" dirty="0" err="1" smtClean="0"/>
              <a:t>cnn</a:t>
            </a:r>
            <a:r>
              <a:rPr lang="en-US" dirty="0" smtClean="0"/>
              <a:t> article</a:t>
            </a:r>
            <a:r>
              <a:rPr lang="en-US" baseline="0" dirty="0" smtClean="0"/>
              <a:t> last year.</a:t>
            </a:r>
            <a:endParaRPr lang="en-US" dirty="0"/>
          </a:p>
        </p:txBody>
      </p:sp>
      <p:sp>
        <p:nvSpPr>
          <p:cNvPr id="4" name="Slide Number Placeholder 3"/>
          <p:cNvSpPr>
            <a:spLocks noGrp="1"/>
          </p:cNvSpPr>
          <p:nvPr>
            <p:ph type="sldNum" sz="quarter" idx="10"/>
          </p:nvPr>
        </p:nvSpPr>
        <p:spPr/>
        <p:txBody>
          <a:bodyPr/>
          <a:lstStyle/>
          <a:p>
            <a:fld id="{6BD67D3F-1BC5-E94A-8177-AA1037F931B3}" type="slidenum">
              <a:rPr lang="en-US" smtClean="0"/>
              <a:t>6</a:t>
            </a:fld>
            <a:endParaRPr lang="en-US"/>
          </a:p>
        </p:txBody>
      </p:sp>
    </p:spTree>
    <p:extLst>
      <p:ext uri="{BB962C8B-B14F-4D97-AF65-F5344CB8AC3E}">
        <p14:creationId xmlns:p14="http://schemas.microsoft.com/office/powerpoint/2010/main" val="2062157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pictures from a mountain men museum</a:t>
            </a:r>
            <a:r>
              <a:rPr lang="en-US" baseline="0" dirty="0" smtClean="0"/>
              <a:t> in </a:t>
            </a:r>
            <a:r>
              <a:rPr lang="en-US" baseline="0" dirty="0" err="1" smtClean="0"/>
              <a:t>wyoming</a:t>
            </a:r>
            <a:r>
              <a:rPr lang="en-US" baseline="0" dirty="0" smtClean="0"/>
              <a:t>.  Shows clothes, </a:t>
            </a:r>
            <a:r>
              <a:rPr lang="en-US" baseline="0" dirty="0" err="1" smtClean="0"/>
              <a:t>indian</a:t>
            </a:r>
            <a:r>
              <a:rPr lang="en-US" baseline="0" dirty="0" smtClean="0"/>
              <a:t> trade items, and traps.</a:t>
            </a:r>
            <a:endParaRPr lang="en-US" dirty="0"/>
          </a:p>
        </p:txBody>
      </p:sp>
      <p:sp>
        <p:nvSpPr>
          <p:cNvPr id="4" name="Slide Number Placeholder 3"/>
          <p:cNvSpPr>
            <a:spLocks noGrp="1"/>
          </p:cNvSpPr>
          <p:nvPr>
            <p:ph type="sldNum" sz="quarter" idx="10"/>
          </p:nvPr>
        </p:nvSpPr>
        <p:spPr/>
        <p:txBody>
          <a:bodyPr/>
          <a:lstStyle/>
          <a:p>
            <a:fld id="{6BD67D3F-1BC5-E94A-8177-AA1037F931B3}" type="slidenum">
              <a:rPr lang="en-US" smtClean="0"/>
              <a:t>7</a:t>
            </a:fld>
            <a:endParaRPr lang="en-US"/>
          </a:p>
        </p:txBody>
      </p:sp>
    </p:spTree>
    <p:extLst>
      <p:ext uri="{BB962C8B-B14F-4D97-AF65-F5344CB8AC3E}">
        <p14:creationId xmlns:p14="http://schemas.microsoft.com/office/powerpoint/2010/main" val="57437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map of </a:t>
            </a:r>
            <a:r>
              <a:rPr lang="en-US" dirty="0" err="1" smtClean="0"/>
              <a:t>Jedidiah</a:t>
            </a:r>
            <a:r>
              <a:rPr lang="en-US" dirty="0" smtClean="0"/>
              <a:t> smith’s travels through and around Utah.  Can show the kids how much these men traveled on foot and on horse long before modern transportation.</a:t>
            </a:r>
            <a:endParaRPr lang="en-US" dirty="0"/>
          </a:p>
        </p:txBody>
      </p:sp>
      <p:sp>
        <p:nvSpPr>
          <p:cNvPr id="4" name="Slide Number Placeholder 3"/>
          <p:cNvSpPr>
            <a:spLocks noGrp="1"/>
          </p:cNvSpPr>
          <p:nvPr>
            <p:ph type="sldNum" sz="quarter" idx="10"/>
          </p:nvPr>
        </p:nvSpPr>
        <p:spPr/>
        <p:txBody>
          <a:bodyPr/>
          <a:lstStyle/>
          <a:p>
            <a:fld id="{6BD67D3F-1BC5-E94A-8177-AA1037F931B3}" type="slidenum">
              <a:rPr lang="en-US" smtClean="0"/>
              <a:t>8</a:t>
            </a:fld>
            <a:endParaRPr lang="en-US"/>
          </a:p>
        </p:txBody>
      </p:sp>
    </p:spTree>
    <p:extLst>
      <p:ext uri="{BB962C8B-B14F-4D97-AF65-F5344CB8AC3E}">
        <p14:creationId xmlns:p14="http://schemas.microsoft.com/office/powerpoint/2010/main" val="3653097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really</a:t>
            </a:r>
            <a:r>
              <a:rPr lang="en-US" baseline="0" dirty="0" smtClean="0"/>
              <a:t> the crux of the lesson is the idea that trappers opened the west to other travelers, this map shows the travel routes of some of the trappers and makes an easy comparison to I-15 today and settlement patterns in Utah.  Also shows Indian tribes so could be a quick review for where the tribes are located.</a:t>
            </a:r>
            <a:endParaRPr lang="en-US" dirty="0"/>
          </a:p>
        </p:txBody>
      </p:sp>
      <p:sp>
        <p:nvSpPr>
          <p:cNvPr id="4" name="Slide Number Placeholder 3"/>
          <p:cNvSpPr>
            <a:spLocks noGrp="1"/>
          </p:cNvSpPr>
          <p:nvPr>
            <p:ph type="sldNum" sz="quarter" idx="10"/>
          </p:nvPr>
        </p:nvSpPr>
        <p:spPr/>
        <p:txBody>
          <a:bodyPr/>
          <a:lstStyle/>
          <a:p>
            <a:fld id="{6BD67D3F-1BC5-E94A-8177-AA1037F931B3}" type="slidenum">
              <a:rPr lang="en-US" smtClean="0"/>
              <a:t>9</a:t>
            </a:fld>
            <a:endParaRPr lang="en-US"/>
          </a:p>
        </p:txBody>
      </p:sp>
    </p:spTree>
    <p:extLst>
      <p:ext uri="{BB962C8B-B14F-4D97-AF65-F5344CB8AC3E}">
        <p14:creationId xmlns:p14="http://schemas.microsoft.com/office/powerpoint/2010/main" val="360949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8AA924-6A23-7F4F-B3D0-27D9D549B2F6}"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28C4A-0164-1C47-9E03-99D5AE600F97}" type="slidenum">
              <a:rPr lang="en-US" smtClean="0"/>
              <a:t>‹#›</a:t>
            </a:fld>
            <a:endParaRPr lang="en-US"/>
          </a:p>
        </p:txBody>
      </p:sp>
    </p:spTree>
    <p:extLst>
      <p:ext uri="{BB962C8B-B14F-4D97-AF65-F5344CB8AC3E}">
        <p14:creationId xmlns:p14="http://schemas.microsoft.com/office/powerpoint/2010/main" val="318108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AA924-6A23-7F4F-B3D0-27D9D549B2F6}"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28C4A-0164-1C47-9E03-99D5AE600F97}" type="slidenum">
              <a:rPr lang="en-US" smtClean="0"/>
              <a:t>‹#›</a:t>
            </a:fld>
            <a:endParaRPr lang="en-US"/>
          </a:p>
        </p:txBody>
      </p:sp>
    </p:spTree>
    <p:extLst>
      <p:ext uri="{BB962C8B-B14F-4D97-AF65-F5344CB8AC3E}">
        <p14:creationId xmlns:p14="http://schemas.microsoft.com/office/powerpoint/2010/main" val="55591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AA924-6A23-7F4F-B3D0-27D9D549B2F6}"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28C4A-0164-1C47-9E03-99D5AE600F97}" type="slidenum">
              <a:rPr lang="en-US" smtClean="0"/>
              <a:t>‹#›</a:t>
            </a:fld>
            <a:endParaRPr lang="en-US"/>
          </a:p>
        </p:txBody>
      </p:sp>
    </p:spTree>
    <p:extLst>
      <p:ext uri="{BB962C8B-B14F-4D97-AF65-F5344CB8AC3E}">
        <p14:creationId xmlns:p14="http://schemas.microsoft.com/office/powerpoint/2010/main" val="22209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AA924-6A23-7F4F-B3D0-27D9D549B2F6}"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28C4A-0164-1C47-9E03-99D5AE600F97}" type="slidenum">
              <a:rPr lang="en-US" smtClean="0"/>
              <a:t>‹#›</a:t>
            </a:fld>
            <a:endParaRPr lang="en-US"/>
          </a:p>
        </p:txBody>
      </p:sp>
    </p:spTree>
    <p:extLst>
      <p:ext uri="{BB962C8B-B14F-4D97-AF65-F5344CB8AC3E}">
        <p14:creationId xmlns:p14="http://schemas.microsoft.com/office/powerpoint/2010/main" val="63979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8AA924-6A23-7F4F-B3D0-27D9D549B2F6}"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28C4A-0164-1C47-9E03-99D5AE600F97}" type="slidenum">
              <a:rPr lang="en-US" smtClean="0"/>
              <a:t>‹#›</a:t>
            </a:fld>
            <a:endParaRPr lang="en-US"/>
          </a:p>
        </p:txBody>
      </p:sp>
    </p:spTree>
    <p:extLst>
      <p:ext uri="{BB962C8B-B14F-4D97-AF65-F5344CB8AC3E}">
        <p14:creationId xmlns:p14="http://schemas.microsoft.com/office/powerpoint/2010/main" val="412801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8AA924-6A23-7F4F-B3D0-27D9D549B2F6}"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28C4A-0164-1C47-9E03-99D5AE600F97}" type="slidenum">
              <a:rPr lang="en-US" smtClean="0"/>
              <a:t>‹#›</a:t>
            </a:fld>
            <a:endParaRPr lang="en-US"/>
          </a:p>
        </p:txBody>
      </p:sp>
    </p:spTree>
    <p:extLst>
      <p:ext uri="{BB962C8B-B14F-4D97-AF65-F5344CB8AC3E}">
        <p14:creationId xmlns:p14="http://schemas.microsoft.com/office/powerpoint/2010/main" val="3471044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8AA924-6A23-7F4F-B3D0-27D9D549B2F6}" type="datetimeFigureOut">
              <a:rPr lang="en-US" smtClean="0"/>
              <a:t>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628C4A-0164-1C47-9E03-99D5AE600F97}" type="slidenum">
              <a:rPr lang="en-US" smtClean="0"/>
              <a:t>‹#›</a:t>
            </a:fld>
            <a:endParaRPr lang="en-US"/>
          </a:p>
        </p:txBody>
      </p:sp>
    </p:spTree>
    <p:extLst>
      <p:ext uri="{BB962C8B-B14F-4D97-AF65-F5344CB8AC3E}">
        <p14:creationId xmlns:p14="http://schemas.microsoft.com/office/powerpoint/2010/main" val="2778498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8AA924-6A23-7F4F-B3D0-27D9D549B2F6}" type="datetimeFigureOut">
              <a:rPr lang="en-US" smtClean="0"/>
              <a:t>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628C4A-0164-1C47-9E03-99D5AE600F97}" type="slidenum">
              <a:rPr lang="en-US" smtClean="0"/>
              <a:t>‹#›</a:t>
            </a:fld>
            <a:endParaRPr lang="en-US"/>
          </a:p>
        </p:txBody>
      </p:sp>
    </p:spTree>
    <p:extLst>
      <p:ext uri="{BB962C8B-B14F-4D97-AF65-F5344CB8AC3E}">
        <p14:creationId xmlns:p14="http://schemas.microsoft.com/office/powerpoint/2010/main" val="2461284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AA924-6A23-7F4F-B3D0-27D9D549B2F6}" type="datetimeFigureOut">
              <a:rPr lang="en-US" smtClean="0"/>
              <a:t>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628C4A-0164-1C47-9E03-99D5AE600F97}" type="slidenum">
              <a:rPr lang="en-US" smtClean="0"/>
              <a:t>‹#›</a:t>
            </a:fld>
            <a:endParaRPr lang="en-US"/>
          </a:p>
        </p:txBody>
      </p:sp>
    </p:spTree>
    <p:extLst>
      <p:ext uri="{BB962C8B-B14F-4D97-AF65-F5344CB8AC3E}">
        <p14:creationId xmlns:p14="http://schemas.microsoft.com/office/powerpoint/2010/main" val="88502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AA924-6A23-7F4F-B3D0-27D9D549B2F6}"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28C4A-0164-1C47-9E03-99D5AE600F97}" type="slidenum">
              <a:rPr lang="en-US" smtClean="0"/>
              <a:t>‹#›</a:t>
            </a:fld>
            <a:endParaRPr lang="en-US"/>
          </a:p>
        </p:txBody>
      </p:sp>
    </p:spTree>
    <p:extLst>
      <p:ext uri="{BB962C8B-B14F-4D97-AF65-F5344CB8AC3E}">
        <p14:creationId xmlns:p14="http://schemas.microsoft.com/office/powerpoint/2010/main" val="38908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AA924-6A23-7F4F-B3D0-27D9D549B2F6}"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28C4A-0164-1C47-9E03-99D5AE600F97}" type="slidenum">
              <a:rPr lang="en-US" smtClean="0"/>
              <a:t>‹#›</a:t>
            </a:fld>
            <a:endParaRPr lang="en-US"/>
          </a:p>
        </p:txBody>
      </p:sp>
    </p:spTree>
    <p:extLst>
      <p:ext uri="{BB962C8B-B14F-4D97-AF65-F5344CB8AC3E}">
        <p14:creationId xmlns:p14="http://schemas.microsoft.com/office/powerpoint/2010/main" val="1122259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AA924-6A23-7F4F-B3D0-27D9D549B2F6}" type="datetimeFigureOut">
              <a:rPr lang="en-US" smtClean="0"/>
              <a:t>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28C4A-0164-1C47-9E03-99D5AE600F97}" type="slidenum">
              <a:rPr lang="en-US" smtClean="0"/>
              <a:t>‹#›</a:t>
            </a:fld>
            <a:endParaRPr lang="en-US"/>
          </a:p>
        </p:txBody>
      </p:sp>
    </p:spTree>
    <p:extLst>
      <p:ext uri="{BB962C8B-B14F-4D97-AF65-F5344CB8AC3E}">
        <p14:creationId xmlns:p14="http://schemas.microsoft.com/office/powerpoint/2010/main" val="1933728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Msetting tr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775" y="0"/>
            <a:ext cx="1754225" cy="1336135"/>
          </a:xfrm>
          <a:prstGeom prst="rect">
            <a:avLst/>
          </a:prstGeom>
        </p:spPr>
      </p:pic>
      <p:pic>
        <p:nvPicPr>
          <p:cNvPr id="8" name="Picture 7"/>
          <p:cNvPicPr>
            <a:picLocks noChangeAspect="1"/>
          </p:cNvPicPr>
          <p:nvPr/>
        </p:nvPicPr>
        <p:blipFill>
          <a:blip r:embed="rId3"/>
          <a:stretch>
            <a:fillRect/>
          </a:stretch>
        </p:blipFill>
        <p:spPr>
          <a:xfrm>
            <a:off x="7396444" y="1336135"/>
            <a:ext cx="1747556" cy="1979459"/>
          </a:xfrm>
          <a:prstGeom prst="rect">
            <a:avLst/>
          </a:prstGeom>
        </p:spPr>
      </p:pic>
      <p:pic>
        <p:nvPicPr>
          <p:cNvPr id="9" name="Picture 8"/>
          <p:cNvPicPr>
            <a:picLocks noChangeAspect="1"/>
          </p:cNvPicPr>
          <p:nvPr/>
        </p:nvPicPr>
        <p:blipFill>
          <a:blip r:embed="rId4"/>
          <a:stretch>
            <a:fillRect/>
          </a:stretch>
        </p:blipFill>
        <p:spPr>
          <a:xfrm>
            <a:off x="7389774" y="3315594"/>
            <a:ext cx="1754225" cy="1170945"/>
          </a:xfrm>
          <a:prstGeom prst="rect">
            <a:avLst/>
          </a:prstGeom>
        </p:spPr>
      </p:pic>
      <p:pic>
        <p:nvPicPr>
          <p:cNvPr id="10" name="Picture 9"/>
          <p:cNvPicPr>
            <a:picLocks noChangeAspect="1"/>
          </p:cNvPicPr>
          <p:nvPr/>
        </p:nvPicPr>
        <p:blipFill>
          <a:blip r:embed="rId5"/>
          <a:stretch>
            <a:fillRect/>
          </a:stretch>
        </p:blipFill>
        <p:spPr>
          <a:xfrm>
            <a:off x="7389773" y="4486539"/>
            <a:ext cx="1754225" cy="1315669"/>
          </a:xfrm>
          <a:prstGeom prst="rect">
            <a:avLst/>
          </a:prstGeom>
        </p:spPr>
      </p:pic>
      <p:pic>
        <p:nvPicPr>
          <p:cNvPr id="11" name="Picture 10"/>
          <p:cNvPicPr>
            <a:picLocks noChangeAspect="1"/>
          </p:cNvPicPr>
          <p:nvPr/>
        </p:nvPicPr>
        <p:blipFill>
          <a:blip r:embed="rId6"/>
          <a:stretch>
            <a:fillRect/>
          </a:stretch>
        </p:blipFill>
        <p:spPr>
          <a:xfrm>
            <a:off x="7389772" y="5802208"/>
            <a:ext cx="1754225" cy="994979"/>
          </a:xfrm>
          <a:prstGeom prst="rect">
            <a:avLst/>
          </a:prstGeom>
        </p:spPr>
      </p:pic>
      <p:sp>
        <p:nvSpPr>
          <p:cNvPr id="13" name="Title 12"/>
          <p:cNvSpPr>
            <a:spLocks noGrp="1"/>
          </p:cNvSpPr>
          <p:nvPr>
            <p:ph type="title"/>
          </p:nvPr>
        </p:nvSpPr>
        <p:spPr/>
        <p:txBody>
          <a:bodyPr/>
          <a:lstStyle/>
          <a:p>
            <a:r>
              <a:rPr lang="en-US" dirty="0" smtClean="0">
                <a:solidFill>
                  <a:srgbClr val="ECEDD1"/>
                </a:solidFill>
              </a:rPr>
              <a:t>Warm Up for 2-6 &amp; 2-7</a:t>
            </a:r>
            <a:endParaRPr lang="en-US" dirty="0">
              <a:solidFill>
                <a:srgbClr val="ECEDD1"/>
              </a:solidFill>
            </a:endParaRPr>
          </a:p>
        </p:txBody>
      </p:sp>
      <p:sp>
        <p:nvSpPr>
          <p:cNvPr id="14" name="Content Placeholder 13"/>
          <p:cNvSpPr>
            <a:spLocks noGrp="1"/>
          </p:cNvSpPr>
          <p:nvPr>
            <p:ph idx="1"/>
          </p:nvPr>
        </p:nvSpPr>
        <p:spPr>
          <a:xfrm>
            <a:off x="0" y="1154545"/>
            <a:ext cx="7389772" cy="5642641"/>
          </a:xfrm>
        </p:spPr>
        <p:txBody>
          <a:bodyPr>
            <a:normAutofit fontScale="92500" lnSpcReduction="10000"/>
          </a:bodyPr>
          <a:lstStyle/>
          <a:p>
            <a:r>
              <a:rPr lang="en-US" dirty="0" smtClean="0">
                <a:solidFill>
                  <a:schemeClr val="bg2"/>
                </a:solidFill>
              </a:rPr>
              <a:t>Please answer the following question(s) in 6-8 COMPLETE sentences:</a:t>
            </a:r>
          </a:p>
          <a:p>
            <a:endParaRPr lang="en-US" dirty="0" smtClean="0">
              <a:solidFill>
                <a:schemeClr val="bg2"/>
              </a:solidFill>
            </a:endParaRPr>
          </a:p>
          <a:p>
            <a:r>
              <a:rPr lang="en-US" dirty="0">
                <a:solidFill>
                  <a:schemeClr val="bg2"/>
                </a:solidFill>
              </a:rPr>
              <a:t>Have you ever done anything really adventurous?  Think of the most adventurous thing you have done, or the most adventurous thing you really want to do, is there or was there any danger involved?  What kinds of danger? What makes this thing so adventurous?  Often times adventures include some challenges, what challenges were involved with your adventure?</a:t>
            </a:r>
          </a:p>
          <a:p>
            <a:pPr marL="0" indent="0">
              <a:buNone/>
            </a:pPr>
            <a:endParaRPr lang="en-US" dirty="0"/>
          </a:p>
          <a:p>
            <a:endParaRPr lang="en-US" dirty="0"/>
          </a:p>
        </p:txBody>
      </p:sp>
    </p:spTree>
    <p:extLst>
      <p:ext uri="{BB962C8B-B14F-4D97-AF65-F5344CB8AC3E}">
        <p14:creationId xmlns:p14="http://schemas.microsoft.com/office/powerpoint/2010/main" val="116871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73121"/>
            <a:ext cx="9243619" cy="6784879"/>
          </a:xfrm>
          <a:prstGeom prst="rect">
            <a:avLst/>
          </a:prstGeom>
        </p:spPr>
      </p:pic>
    </p:spTree>
    <p:extLst>
      <p:ext uri="{BB962C8B-B14F-4D97-AF65-F5344CB8AC3E}">
        <p14:creationId xmlns:p14="http://schemas.microsoft.com/office/powerpoint/2010/main" val="671955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59" y="412387"/>
            <a:ext cx="9110068" cy="6037350"/>
          </a:xfrm>
          <a:prstGeom prst="rect">
            <a:avLst/>
          </a:prstGeom>
        </p:spPr>
      </p:pic>
    </p:spTree>
    <p:extLst>
      <p:ext uri="{BB962C8B-B14F-4D97-AF65-F5344CB8AC3E}">
        <p14:creationId xmlns:p14="http://schemas.microsoft.com/office/powerpoint/2010/main" val="131833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964"/>
            <a:ext cx="8229600" cy="1285674"/>
          </a:xfrm>
        </p:spPr>
        <p:txBody>
          <a:bodyPr>
            <a:normAutofit fontScale="90000"/>
          </a:bodyPr>
          <a:lstStyle/>
          <a:p>
            <a:r>
              <a:rPr lang="en-US" dirty="0" smtClean="0">
                <a:solidFill>
                  <a:srgbClr val="ECEDD1"/>
                </a:solidFill>
              </a:rPr>
              <a:t>The most adventurous of 19</a:t>
            </a:r>
            <a:r>
              <a:rPr lang="en-US" baseline="30000" dirty="0" smtClean="0">
                <a:solidFill>
                  <a:srgbClr val="ECEDD1"/>
                </a:solidFill>
              </a:rPr>
              <a:t>th</a:t>
            </a:r>
            <a:r>
              <a:rPr lang="en-US" dirty="0" smtClean="0">
                <a:solidFill>
                  <a:srgbClr val="ECEDD1"/>
                </a:solidFill>
              </a:rPr>
              <a:t> century Americans</a:t>
            </a:r>
            <a:endParaRPr lang="en-US" dirty="0">
              <a:solidFill>
                <a:srgbClr val="ECEDD1"/>
              </a:solidFill>
            </a:endParaRPr>
          </a:p>
        </p:txBody>
      </p:sp>
      <p:pic>
        <p:nvPicPr>
          <p:cNvPr id="6" name="Picture 5"/>
          <p:cNvPicPr>
            <a:picLocks noChangeAspect="1"/>
          </p:cNvPicPr>
          <p:nvPr/>
        </p:nvPicPr>
        <p:blipFill>
          <a:blip r:embed="rId2"/>
          <a:stretch>
            <a:fillRect/>
          </a:stretch>
        </p:blipFill>
        <p:spPr>
          <a:xfrm>
            <a:off x="171114" y="1346200"/>
            <a:ext cx="1511300" cy="2082800"/>
          </a:xfrm>
          <a:prstGeom prst="rect">
            <a:avLst/>
          </a:prstGeom>
        </p:spPr>
      </p:pic>
      <p:pic>
        <p:nvPicPr>
          <p:cNvPr id="7" name="Picture 6"/>
          <p:cNvPicPr>
            <a:picLocks noChangeAspect="1"/>
          </p:cNvPicPr>
          <p:nvPr/>
        </p:nvPicPr>
        <p:blipFill>
          <a:blip r:embed="rId3"/>
          <a:stretch>
            <a:fillRect/>
          </a:stretch>
        </p:blipFill>
        <p:spPr>
          <a:xfrm>
            <a:off x="1682414" y="1346200"/>
            <a:ext cx="1665919" cy="2082800"/>
          </a:xfrm>
          <a:prstGeom prst="rect">
            <a:avLst/>
          </a:prstGeom>
        </p:spPr>
      </p:pic>
      <p:pic>
        <p:nvPicPr>
          <p:cNvPr id="8" name="Picture 7"/>
          <p:cNvPicPr>
            <a:picLocks noChangeAspect="1"/>
          </p:cNvPicPr>
          <p:nvPr/>
        </p:nvPicPr>
        <p:blipFill>
          <a:blip r:embed="rId4"/>
          <a:stretch>
            <a:fillRect/>
          </a:stretch>
        </p:blipFill>
        <p:spPr>
          <a:xfrm>
            <a:off x="3348333" y="1346200"/>
            <a:ext cx="1880344" cy="2082800"/>
          </a:xfrm>
          <a:prstGeom prst="rect">
            <a:avLst/>
          </a:prstGeom>
        </p:spPr>
      </p:pic>
      <p:pic>
        <p:nvPicPr>
          <p:cNvPr id="9" name="Picture 8"/>
          <p:cNvPicPr>
            <a:picLocks noChangeAspect="1"/>
          </p:cNvPicPr>
          <p:nvPr/>
        </p:nvPicPr>
        <p:blipFill>
          <a:blip r:embed="rId5"/>
          <a:stretch>
            <a:fillRect/>
          </a:stretch>
        </p:blipFill>
        <p:spPr>
          <a:xfrm>
            <a:off x="5228677" y="1346200"/>
            <a:ext cx="1863852" cy="2082800"/>
          </a:xfrm>
          <a:prstGeom prst="rect">
            <a:avLst/>
          </a:prstGeom>
        </p:spPr>
      </p:pic>
      <p:pic>
        <p:nvPicPr>
          <p:cNvPr id="10" name="Picture 9"/>
          <p:cNvPicPr>
            <a:picLocks noChangeAspect="1"/>
          </p:cNvPicPr>
          <p:nvPr/>
        </p:nvPicPr>
        <p:blipFill>
          <a:blip r:embed="rId6"/>
          <a:stretch>
            <a:fillRect/>
          </a:stretch>
        </p:blipFill>
        <p:spPr>
          <a:xfrm>
            <a:off x="7092529" y="1346200"/>
            <a:ext cx="1853686" cy="2082800"/>
          </a:xfrm>
          <a:prstGeom prst="rect">
            <a:avLst/>
          </a:prstGeom>
        </p:spPr>
      </p:pic>
      <p:pic>
        <p:nvPicPr>
          <p:cNvPr id="1025"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017" y="3429000"/>
            <a:ext cx="2028793" cy="2529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8"/>
          <a:stretch>
            <a:fillRect/>
          </a:stretch>
        </p:blipFill>
        <p:spPr>
          <a:xfrm>
            <a:off x="2696810" y="3429000"/>
            <a:ext cx="1801903" cy="2529177"/>
          </a:xfrm>
          <a:prstGeom prst="rect">
            <a:avLst/>
          </a:prstGeom>
        </p:spPr>
      </p:pic>
      <p:pic>
        <p:nvPicPr>
          <p:cNvPr id="12" name="Picture 11"/>
          <p:cNvPicPr>
            <a:picLocks noChangeAspect="1"/>
          </p:cNvPicPr>
          <p:nvPr/>
        </p:nvPicPr>
        <p:blipFill>
          <a:blip r:embed="rId9"/>
          <a:stretch>
            <a:fillRect/>
          </a:stretch>
        </p:blipFill>
        <p:spPr>
          <a:xfrm>
            <a:off x="4498713" y="3429000"/>
            <a:ext cx="1942293" cy="2582367"/>
          </a:xfrm>
          <a:prstGeom prst="rect">
            <a:avLst/>
          </a:prstGeom>
        </p:spPr>
      </p:pic>
      <p:pic>
        <p:nvPicPr>
          <p:cNvPr id="13" name="Picture 12"/>
          <p:cNvPicPr>
            <a:picLocks noChangeAspect="1"/>
          </p:cNvPicPr>
          <p:nvPr/>
        </p:nvPicPr>
        <p:blipFill>
          <a:blip r:embed="rId10"/>
          <a:stretch>
            <a:fillRect/>
          </a:stretch>
        </p:blipFill>
        <p:spPr>
          <a:xfrm>
            <a:off x="6441006" y="3429000"/>
            <a:ext cx="1853686" cy="2582367"/>
          </a:xfrm>
          <a:prstGeom prst="rect">
            <a:avLst/>
          </a:prstGeom>
        </p:spPr>
      </p:pic>
    </p:spTree>
    <p:extLst>
      <p:ext uri="{BB962C8B-B14F-4D97-AF65-F5344CB8AC3E}">
        <p14:creationId xmlns:p14="http://schemas.microsoft.com/office/powerpoint/2010/main" val="1575530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4333943" cy="6858000"/>
          </a:xfrm>
          <a:prstGeom prst="rect">
            <a:avLst/>
          </a:prstGeom>
        </p:spPr>
      </p:pic>
      <p:sp>
        <p:nvSpPr>
          <p:cNvPr id="7" name="TextBox 6"/>
          <p:cNvSpPr txBox="1"/>
          <p:nvPr/>
        </p:nvSpPr>
        <p:spPr>
          <a:xfrm>
            <a:off x="4333944" y="1"/>
            <a:ext cx="4408010" cy="3046988"/>
          </a:xfrm>
          <a:prstGeom prst="rect">
            <a:avLst/>
          </a:prstGeom>
          <a:noFill/>
        </p:spPr>
        <p:txBody>
          <a:bodyPr wrap="square" rtlCol="0">
            <a:spAutoFit/>
          </a:bodyPr>
          <a:lstStyle/>
          <a:p>
            <a:r>
              <a:rPr lang="en-US" sz="4800" dirty="0" smtClean="0">
                <a:solidFill>
                  <a:srgbClr val="ECEDD1"/>
                </a:solidFill>
              </a:rPr>
              <a:t>Why would all these men and a lot more risk everything?</a:t>
            </a:r>
            <a:endParaRPr lang="en-US" sz="4800" dirty="0">
              <a:solidFill>
                <a:srgbClr val="ECEDD1"/>
              </a:solidFill>
            </a:endParaRPr>
          </a:p>
        </p:txBody>
      </p:sp>
      <p:pic>
        <p:nvPicPr>
          <p:cNvPr id="11" name="Picture 10"/>
          <p:cNvPicPr>
            <a:picLocks noChangeAspect="1"/>
          </p:cNvPicPr>
          <p:nvPr/>
        </p:nvPicPr>
        <p:blipFill>
          <a:blip r:embed="rId4"/>
          <a:stretch>
            <a:fillRect/>
          </a:stretch>
        </p:blipFill>
        <p:spPr>
          <a:xfrm>
            <a:off x="4116365" y="3226930"/>
            <a:ext cx="5027635" cy="2420713"/>
          </a:xfrm>
          <a:prstGeom prst="rect">
            <a:avLst/>
          </a:prstGeom>
        </p:spPr>
      </p:pic>
    </p:spTree>
    <p:extLst>
      <p:ext uri="{BB962C8B-B14F-4D97-AF65-F5344CB8AC3E}">
        <p14:creationId xmlns:p14="http://schemas.microsoft.com/office/powerpoint/2010/main" val="86803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4076923" cy="1962963"/>
          </a:xfrm>
          <a:prstGeom prst="rect">
            <a:avLst/>
          </a:prstGeom>
        </p:spPr>
      </p:pic>
      <p:sp>
        <p:nvSpPr>
          <p:cNvPr id="4" name="Equal 3"/>
          <p:cNvSpPr/>
          <p:nvPr/>
        </p:nvSpPr>
        <p:spPr>
          <a:xfrm>
            <a:off x="1071668" y="2079493"/>
            <a:ext cx="1914249" cy="1505214"/>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4"/>
          <p:cNvPicPr>
            <a:picLocks noChangeAspect="1"/>
          </p:cNvPicPr>
          <p:nvPr/>
        </p:nvPicPr>
        <p:blipFill>
          <a:blip r:embed="rId4"/>
          <a:stretch>
            <a:fillRect/>
          </a:stretch>
        </p:blipFill>
        <p:spPr>
          <a:xfrm>
            <a:off x="5751467" y="-76479"/>
            <a:ext cx="3392533" cy="2307421"/>
          </a:xfrm>
          <a:prstGeom prst="rect">
            <a:avLst/>
          </a:prstGeom>
        </p:spPr>
      </p:pic>
      <p:pic>
        <p:nvPicPr>
          <p:cNvPr id="3" name="Picture 2"/>
          <p:cNvPicPr>
            <a:picLocks noChangeAspect="1"/>
          </p:cNvPicPr>
          <p:nvPr/>
        </p:nvPicPr>
        <p:blipFill>
          <a:blip r:embed="rId5"/>
          <a:stretch>
            <a:fillRect/>
          </a:stretch>
        </p:blipFill>
        <p:spPr>
          <a:xfrm>
            <a:off x="596986" y="3584707"/>
            <a:ext cx="2870200" cy="2832100"/>
          </a:xfrm>
          <a:prstGeom prst="rect">
            <a:avLst/>
          </a:prstGeom>
        </p:spPr>
      </p:pic>
      <p:sp>
        <p:nvSpPr>
          <p:cNvPr id="6" name="Equal 5"/>
          <p:cNvSpPr/>
          <p:nvPr/>
        </p:nvSpPr>
        <p:spPr>
          <a:xfrm>
            <a:off x="4038831" y="4206350"/>
            <a:ext cx="1169874" cy="1039216"/>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Equal 6"/>
          <p:cNvSpPr/>
          <p:nvPr/>
        </p:nvSpPr>
        <p:spPr>
          <a:xfrm>
            <a:off x="6482241" y="2392237"/>
            <a:ext cx="1979310" cy="1505214"/>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6"/>
          <a:stretch>
            <a:fillRect/>
          </a:stretch>
        </p:blipFill>
        <p:spPr>
          <a:xfrm>
            <a:off x="5804758" y="4051300"/>
            <a:ext cx="2895600" cy="2806700"/>
          </a:xfrm>
          <a:prstGeom prst="rect">
            <a:avLst/>
          </a:prstGeom>
        </p:spPr>
      </p:pic>
      <p:sp>
        <p:nvSpPr>
          <p:cNvPr id="9" name="Equal 8"/>
          <p:cNvSpPr/>
          <p:nvPr/>
        </p:nvSpPr>
        <p:spPr>
          <a:xfrm>
            <a:off x="4167032" y="666476"/>
            <a:ext cx="1385517" cy="1105197"/>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603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CEDD1"/>
                </a:solidFill>
              </a:rPr>
              <a:t>Adventure is often dangerous</a:t>
            </a:r>
            <a:endParaRPr lang="en-US" dirty="0">
              <a:solidFill>
                <a:srgbClr val="ECEDD1"/>
              </a:solidFill>
            </a:endParaRPr>
          </a:p>
        </p:txBody>
      </p:sp>
      <p:pic>
        <p:nvPicPr>
          <p:cNvPr id="6" name="Picture 5"/>
          <p:cNvPicPr>
            <a:picLocks noChangeAspect="1"/>
          </p:cNvPicPr>
          <p:nvPr/>
        </p:nvPicPr>
        <p:blipFill>
          <a:blip r:embed="rId3"/>
          <a:stretch>
            <a:fillRect/>
          </a:stretch>
        </p:blipFill>
        <p:spPr>
          <a:xfrm>
            <a:off x="4340147" y="1267708"/>
            <a:ext cx="4803854" cy="3202570"/>
          </a:xfrm>
          <a:prstGeom prst="rect">
            <a:avLst/>
          </a:prstGeom>
        </p:spPr>
      </p:pic>
      <p:pic>
        <p:nvPicPr>
          <p:cNvPr id="7" name="Picture 6"/>
          <p:cNvPicPr>
            <a:picLocks noChangeAspect="1"/>
          </p:cNvPicPr>
          <p:nvPr/>
        </p:nvPicPr>
        <p:blipFill>
          <a:blip r:embed="rId4"/>
          <a:stretch>
            <a:fillRect/>
          </a:stretch>
        </p:blipFill>
        <p:spPr>
          <a:xfrm>
            <a:off x="-1" y="1267708"/>
            <a:ext cx="4340147" cy="2775982"/>
          </a:xfrm>
          <a:prstGeom prst="rect">
            <a:avLst/>
          </a:prstGeom>
        </p:spPr>
      </p:pic>
      <p:pic>
        <p:nvPicPr>
          <p:cNvPr id="8" name="Picture 7"/>
          <p:cNvPicPr>
            <a:picLocks noChangeAspect="1"/>
          </p:cNvPicPr>
          <p:nvPr/>
        </p:nvPicPr>
        <p:blipFill>
          <a:blip r:embed="rId5"/>
          <a:stretch>
            <a:fillRect/>
          </a:stretch>
        </p:blipFill>
        <p:spPr>
          <a:xfrm>
            <a:off x="5142743" y="4495800"/>
            <a:ext cx="3797300" cy="2133600"/>
          </a:xfrm>
          <a:prstGeom prst="rect">
            <a:avLst/>
          </a:prstGeom>
        </p:spPr>
      </p:pic>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8721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83"/>
            <a:ext cx="4572000" cy="2554545"/>
          </a:xfrm>
          <a:prstGeom prst="rect">
            <a:avLst/>
          </a:prstGeom>
        </p:spPr>
        <p:txBody>
          <a:bodyPr>
            <a:spAutoFit/>
          </a:bodyPr>
          <a:lstStyle/>
          <a:p>
            <a:r>
              <a:rPr lang="en-US" sz="4000" dirty="0" smtClean="0">
                <a:solidFill>
                  <a:srgbClr val="ECEDD1"/>
                </a:solidFill>
              </a:rPr>
              <a:t>What are some dangerous jobs people have in Utah today?</a:t>
            </a:r>
            <a:endParaRPr lang="en-US" sz="4000" dirty="0">
              <a:solidFill>
                <a:srgbClr val="ECEDD1"/>
              </a:solidFill>
            </a:endParaRPr>
          </a:p>
        </p:txBody>
      </p:sp>
      <p:pic>
        <p:nvPicPr>
          <p:cNvPr id="3" name="Picture 2"/>
          <p:cNvPicPr>
            <a:picLocks noChangeAspect="1"/>
          </p:cNvPicPr>
          <p:nvPr/>
        </p:nvPicPr>
        <p:blipFill>
          <a:blip r:embed="rId3"/>
          <a:stretch>
            <a:fillRect/>
          </a:stretch>
        </p:blipFill>
        <p:spPr>
          <a:xfrm>
            <a:off x="5449288" y="4683"/>
            <a:ext cx="3694712" cy="2738434"/>
          </a:xfrm>
          <a:prstGeom prst="rect">
            <a:avLst/>
          </a:prstGeom>
        </p:spPr>
      </p:pic>
      <p:sp>
        <p:nvSpPr>
          <p:cNvPr id="4" name="TextBox 3"/>
          <p:cNvSpPr txBox="1"/>
          <p:nvPr/>
        </p:nvSpPr>
        <p:spPr>
          <a:xfrm>
            <a:off x="5449288" y="2715084"/>
            <a:ext cx="3694712" cy="646331"/>
          </a:xfrm>
          <a:prstGeom prst="rect">
            <a:avLst/>
          </a:prstGeom>
          <a:noFill/>
        </p:spPr>
        <p:txBody>
          <a:bodyPr wrap="square" rtlCol="0">
            <a:spAutoFit/>
          </a:bodyPr>
          <a:lstStyle/>
          <a:p>
            <a:r>
              <a:rPr lang="en-US" dirty="0" smtClean="0">
                <a:solidFill>
                  <a:srgbClr val="ECEDD1"/>
                </a:solidFill>
              </a:rPr>
              <a:t>Fatality rate per 100,000 workers: 18</a:t>
            </a:r>
          </a:p>
          <a:p>
            <a:r>
              <a:rPr lang="en-US" dirty="0" smtClean="0">
                <a:solidFill>
                  <a:srgbClr val="ECEDD1"/>
                </a:solidFill>
              </a:rPr>
              <a:t>Median wage: $55,620</a:t>
            </a:r>
            <a:endParaRPr lang="en-US" dirty="0">
              <a:solidFill>
                <a:srgbClr val="ECEDD1"/>
              </a:solidFill>
            </a:endParaRPr>
          </a:p>
        </p:txBody>
      </p:sp>
      <p:pic>
        <p:nvPicPr>
          <p:cNvPr id="5" name="Picture 4"/>
          <p:cNvPicPr>
            <a:picLocks noChangeAspect="1"/>
          </p:cNvPicPr>
          <p:nvPr/>
        </p:nvPicPr>
        <p:blipFill>
          <a:blip r:embed="rId4"/>
          <a:stretch>
            <a:fillRect/>
          </a:stretch>
        </p:blipFill>
        <p:spPr>
          <a:xfrm>
            <a:off x="0" y="4230774"/>
            <a:ext cx="3812187" cy="2859140"/>
          </a:xfrm>
          <a:prstGeom prst="rect">
            <a:avLst/>
          </a:prstGeom>
        </p:spPr>
      </p:pic>
      <p:sp>
        <p:nvSpPr>
          <p:cNvPr id="6" name="TextBox 5"/>
          <p:cNvSpPr txBox="1"/>
          <p:nvPr/>
        </p:nvSpPr>
        <p:spPr>
          <a:xfrm>
            <a:off x="0" y="3584443"/>
            <a:ext cx="3812187" cy="646331"/>
          </a:xfrm>
          <a:prstGeom prst="rect">
            <a:avLst/>
          </a:prstGeom>
          <a:noFill/>
        </p:spPr>
        <p:txBody>
          <a:bodyPr wrap="square" rtlCol="0">
            <a:spAutoFit/>
          </a:bodyPr>
          <a:lstStyle/>
          <a:p>
            <a:r>
              <a:rPr lang="en-US" dirty="0" smtClean="0">
                <a:solidFill>
                  <a:srgbClr val="ECEDD1"/>
                </a:solidFill>
              </a:rPr>
              <a:t>Fatality rate per 100,000 workers: 39</a:t>
            </a:r>
          </a:p>
          <a:p>
            <a:r>
              <a:rPr lang="en-US" dirty="0" smtClean="0">
                <a:solidFill>
                  <a:srgbClr val="ECEDD1"/>
                </a:solidFill>
              </a:rPr>
              <a:t>Median wage: $39,950</a:t>
            </a:r>
            <a:endParaRPr lang="en-US" dirty="0">
              <a:solidFill>
                <a:srgbClr val="ECEDD1"/>
              </a:solidFill>
            </a:endParaRPr>
          </a:p>
        </p:txBody>
      </p:sp>
      <p:pic>
        <p:nvPicPr>
          <p:cNvPr id="7" name="Picture 6"/>
          <p:cNvPicPr>
            <a:picLocks noChangeAspect="1"/>
          </p:cNvPicPr>
          <p:nvPr/>
        </p:nvPicPr>
        <p:blipFill>
          <a:blip r:embed="rId5"/>
          <a:stretch>
            <a:fillRect/>
          </a:stretch>
        </p:blipFill>
        <p:spPr>
          <a:xfrm>
            <a:off x="4915287" y="4230774"/>
            <a:ext cx="4228713" cy="2627225"/>
          </a:xfrm>
          <a:prstGeom prst="rect">
            <a:avLst/>
          </a:prstGeom>
        </p:spPr>
      </p:pic>
      <p:sp>
        <p:nvSpPr>
          <p:cNvPr id="8" name="TextBox 7"/>
          <p:cNvSpPr txBox="1"/>
          <p:nvPr/>
        </p:nvSpPr>
        <p:spPr>
          <a:xfrm>
            <a:off x="5047241" y="3584443"/>
            <a:ext cx="4096759" cy="646331"/>
          </a:xfrm>
          <a:prstGeom prst="rect">
            <a:avLst/>
          </a:prstGeom>
          <a:noFill/>
        </p:spPr>
        <p:txBody>
          <a:bodyPr wrap="square" rtlCol="0">
            <a:spAutoFit/>
          </a:bodyPr>
          <a:lstStyle/>
          <a:p>
            <a:r>
              <a:rPr lang="en-US" dirty="0" smtClean="0">
                <a:solidFill>
                  <a:srgbClr val="ECEDD1"/>
                </a:solidFill>
              </a:rPr>
              <a:t>Fatality rate per 100,000 workers: 41</a:t>
            </a:r>
          </a:p>
          <a:p>
            <a:r>
              <a:rPr lang="en-US" dirty="0" smtClean="0">
                <a:solidFill>
                  <a:srgbClr val="ECEDD1"/>
                </a:solidFill>
              </a:rPr>
              <a:t>Median wage: $65,960</a:t>
            </a:r>
            <a:endParaRPr lang="en-US" dirty="0">
              <a:solidFill>
                <a:srgbClr val="ECEDD1"/>
              </a:solidFill>
            </a:endParaRPr>
          </a:p>
        </p:txBody>
      </p:sp>
      <p:sp>
        <p:nvSpPr>
          <p:cNvPr id="9" name="TextBox 8"/>
          <p:cNvSpPr txBox="1"/>
          <p:nvPr/>
        </p:nvSpPr>
        <p:spPr>
          <a:xfrm>
            <a:off x="0" y="445122"/>
            <a:ext cx="9144000" cy="3785652"/>
          </a:xfrm>
          <a:prstGeom prst="rect">
            <a:avLst/>
          </a:prstGeom>
          <a:noFill/>
        </p:spPr>
        <p:txBody>
          <a:bodyPr wrap="square" rtlCol="0">
            <a:spAutoFit/>
          </a:bodyPr>
          <a:lstStyle/>
          <a:p>
            <a:r>
              <a:rPr lang="en-US" sz="6000" dirty="0" smtClean="0">
                <a:solidFill>
                  <a:srgbClr val="ECEDD1"/>
                </a:solidFill>
              </a:rPr>
              <a:t>Not one of Utah’s most dangerous jobs is as dangerous as being a trapper in 1800s</a:t>
            </a:r>
            <a:r>
              <a:rPr lang="en-US" sz="3200" dirty="0" smtClean="0">
                <a:solidFill>
                  <a:srgbClr val="ECEDD1"/>
                </a:solidFill>
              </a:rPr>
              <a:t>.</a:t>
            </a:r>
            <a:endParaRPr lang="en-US" sz="3200" dirty="0">
              <a:solidFill>
                <a:srgbClr val="ECEDD1"/>
              </a:solidFill>
            </a:endParaRPr>
          </a:p>
        </p:txBody>
      </p:sp>
    </p:spTree>
    <p:extLst>
      <p:ext uri="{BB962C8B-B14F-4D97-AF65-F5344CB8AC3E}">
        <p14:creationId xmlns:p14="http://schemas.microsoft.com/office/powerpoint/2010/main" val="17099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nodeType="clickEffect">
                                  <p:stCondLst>
                                    <p:cond delay="0"/>
                                  </p:stCondLst>
                                  <p:childTnLst>
                                    <p:animEffect transition="out" filter="dissolv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9" presetClass="exit" presetSubtype="0" fill="hold" grpId="1" nodeType="clickEffect">
                                  <p:stCondLst>
                                    <p:cond delay="0"/>
                                  </p:stCondLst>
                                  <p:childTnLst>
                                    <p:animEffect transition="out" filter="dissolv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nodeType="clickEffect">
                                  <p:stCondLst>
                                    <p:cond delay="0"/>
                                  </p:stCondLst>
                                  <p:childTnLst>
                                    <p:animEffect transition="out" filter="dissolve">
                                      <p:cBhvr>
                                        <p:cTn id="55" dur="500"/>
                                        <p:tgtEl>
                                          <p:spTgt spid="5"/>
                                        </p:tgtEl>
                                      </p:cBhvr>
                                    </p:animEffect>
                                    <p:set>
                                      <p:cBhvr>
                                        <p:cTn id="56" dur="1" fill="hold">
                                          <p:stCondLst>
                                            <p:cond delay="499"/>
                                          </p:stCondLst>
                                        </p:cTn>
                                        <p:tgtEl>
                                          <p:spTgt spid="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9" presetClass="exit" presetSubtype="0" fill="hold" grpId="0" nodeType="clickEffect">
                                  <p:stCondLst>
                                    <p:cond delay="0"/>
                                  </p:stCondLst>
                                  <p:childTnLst>
                                    <p:animEffect transition="out" filter="dissolve">
                                      <p:cBhvr>
                                        <p:cTn id="60" dur="500"/>
                                        <p:tgtEl>
                                          <p:spTgt spid="2"/>
                                        </p:tgtEl>
                                      </p:cBhvr>
                                    </p:animEffect>
                                    <p:set>
                                      <p:cBhvr>
                                        <p:cTn id="61" dur="1" fill="hold">
                                          <p:stCondLst>
                                            <p:cond delay="499"/>
                                          </p:stCondLst>
                                        </p:cTn>
                                        <p:tgtEl>
                                          <p:spTgt spid="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6" grpId="0"/>
      <p:bldP spid="6" grpId="1"/>
      <p:bldP spid="8" grpId="0"/>
      <p:bldP spid="8" grpId="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mcloth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195689" cy="6907905"/>
          </a:xfrm>
          <a:prstGeom prst="rect">
            <a:avLst/>
          </a:prstGeom>
        </p:spPr>
      </p:pic>
      <p:pic>
        <p:nvPicPr>
          <p:cNvPr id="3" name="Picture 2" descr="mmtrade item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2483" y="-1"/>
            <a:ext cx="6501517" cy="4890743"/>
          </a:xfrm>
          <a:prstGeom prst="rect">
            <a:avLst/>
          </a:prstGeom>
        </p:spPr>
      </p:pic>
      <p:pic>
        <p:nvPicPr>
          <p:cNvPr id="4" name="Picture 3" descr="mmtraps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2483" y="13707"/>
            <a:ext cx="5185380" cy="6894198"/>
          </a:xfrm>
          <a:prstGeom prst="rect">
            <a:avLst/>
          </a:prstGeom>
        </p:spPr>
      </p:pic>
    </p:spTree>
    <p:extLst>
      <p:ext uri="{BB962C8B-B14F-4D97-AF65-F5344CB8AC3E}">
        <p14:creationId xmlns:p14="http://schemas.microsoft.com/office/powerpoint/2010/main" val="156600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dediahSmithTravel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227"/>
            <a:ext cx="9144000" cy="5717406"/>
          </a:xfrm>
          <a:prstGeom prst="rect">
            <a:avLst/>
          </a:prstGeom>
        </p:spPr>
      </p:pic>
    </p:spTree>
    <p:extLst>
      <p:ext uri="{BB962C8B-B14F-4D97-AF65-F5344CB8AC3E}">
        <p14:creationId xmlns:p14="http://schemas.microsoft.com/office/powerpoint/2010/main" val="860492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098677" cy="1938992"/>
          </a:xfrm>
          <a:prstGeom prst="rect">
            <a:avLst/>
          </a:prstGeom>
          <a:noFill/>
        </p:spPr>
        <p:txBody>
          <a:bodyPr wrap="square" rtlCol="0">
            <a:spAutoFit/>
          </a:bodyPr>
          <a:lstStyle/>
          <a:p>
            <a:r>
              <a:rPr lang="en-US" sz="4000" dirty="0" smtClean="0">
                <a:solidFill>
                  <a:srgbClr val="ECEDD1"/>
                </a:solidFill>
              </a:rPr>
              <a:t>What did the mountain men  and trappers contribute to the settlement of Utah?</a:t>
            </a:r>
            <a:endParaRPr lang="en-US" sz="4000" dirty="0">
              <a:solidFill>
                <a:srgbClr val="ECEDD1"/>
              </a:solidFill>
            </a:endParaRPr>
          </a:p>
        </p:txBody>
      </p:sp>
      <p:pic>
        <p:nvPicPr>
          <p:cNvPr id="3" name="Picture 2" descr="mm routes 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6738"/>
            <a:ext cx="9159871" cy="5901262"/>
          </a:xfrm>
          <a:prstGeom prst="rect">
            <a:avLst/>
          </a:prstGeom>
        </p:spPr>
      </p:pic>
      <p:sp>
        <p:nvSpPr>
          <p:cNvPr id="4" name="TextBox 3"/>
          <p:cNvSpPr txBox="1"/>
          <p:nvPr/>
        </p:nvSpPr>
        <p:spPr>
          <a:xfrm>
            <a:off x="3449918" y="1716108"/>
            <a:ext cx="5694081" cy="5078313"/>
          </a:xfrm>
          <a:prstGeom prst="rect">
            <a:avLst/>
          </a:prstGeom>
          <a:noFill/>
        </p:spPr>
        <p:txBody>
          <a:bodyPr wrap="square" rtlCol="0">
            <a:spAutoFit/>
          </a:bodyPr>
          <a:lstStyle/>
          <a:p>
            <a:r>
              <a:rPr lang="en-US" sz="5400" dirty="0" smtClean="0"/>
              <a:t>How would the trails developed by the mountain men contribute to the settlement of Utah?</a:t>
            </a:r>
            <a:endParaRPr lang="en-US" sz="5400" dirty="0"/>
          </a:p>
        </p:txBody>
      </p:sp>
    </p:spTree>
    <p:extLst>
      <p:ext uri="{BB962C8B-B14F-4D97-AF65-F5344CB8AC3E}">
        <p14:creationId xmlns:p14="http://schemas.microsoft.com/office/powerpoint/2010/main" val="347495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theme/theme1.xml><?xml version="1.0" encoding="utf-8"?>
<a:theme xmlns:a="http://schemas.openxmlformats.org/drawingml/2006/main" name="Office Theme">
  <a:themeElements>
    <a:clrScheme name="Custom 4">
      <a:dk1>
        <a:srgbClr val="030100"/>
      </a:dk1>
      <a:lt1>
        <a:srgbClr val="B66623"/>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1127</TotalTime>
  <Words>518</Words>
  <Application>Microsoft Office PowerPoint</Application>
  <PresentationFormat>On-screen Show (4:3)</PresentationFormat>
  <Paragraphs>31</Paragraphs>
  <Slides>11</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Warm Up for 2-6 &amp; 2-7</vt:lpstr>
      <vt:lpstr>The most adventurous of 19th century Americans</vt:lpstr>
      <vt:lpstr>PowerPoint Presentation</vt:lpstr>
      <vt:lpstr>PowerPoint Presentation</vt:lpstr>
      <vt:lpstr>Adventure is often dangerous</vt:lpstr>
      <vt:lpstr>PowerPoint Presentation</vt:lpstr>
      <vt:lpstr>PowerPoint Presentation</vt:lpstr>
      <vt:lpstr>PowerPoint Presentation</vt:lpstr>
      <vt:lpstr>PowerPoint Presentation</vt:lpstr>
      <vt:lpstr>PowerPoint Presentation</vt:lpstr>
      <vt:lpstr>PowerPoint Presentation</vt:lpstr>
    </vt:vector>
  </TitlesOfParts>
  <Company>ASD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Utah History February 11 and 12, 2013</dc:title>
  <dc:creator>ASD Teacher</dc:creator>
  <cp:lastModifiedBy>Brittany C. Holman</cp:lastModifiedBy>
  <cp:revision>22</cp:revision>
  <dcterms:created xsi:type="dcterms:W3CDTF">2013-02-11T01:51:29Z</dcterms:created>
  <dcterms:modified xsi:type="dcterms:W3CDTF">2016-02-08T23:13:19Z</dcterms:modified>
</cp:coreProperties>
</file>